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3F16BD-5C2E-4106-AD27-29C6D3966857}">
  <a:tblStyle styleId="{3E3F16BD-5C2E-4106-AD27-29C6D396685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3" d="100"/>
          <a:sy n="113" d="100"/>
        </p:scale>
        <p:origin x="120" y="24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2685030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ashingtonpost.com/blogs/plum-line/wp/2014/05/23/yes-opposition-to-obamacare-is-tied-up-with-rac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sciencedirect.com/science/article/pii/S002210310900264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rchpedi.jamanetwork.com/article.aspx?articleid=114840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journalofethics.ama-assn.org/2014/06/mhst1-1406.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ama-assn.org/ama/pub/about-ama/our-history/race-ama-a-chronology.page" TargetMode="External"/><Relationship Id="rId4" Type="http://schemas.openxmlformats.org/officeDocument/2006/relationships/hyperlink" Target="http://www.aaregistry.org/historic_events/view/national-negro-medical-association-begi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4162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4710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https://www.washingtonpost.com/blogs/plum-line/wp/2014/05/23/yes-opposition-to-obamacare-is-tied-up-with-race/</a:t>
            </a:r>
          </a:p>
          <a:p>
            <a:pPr lvl="0" rtl="0">
              <a:spcBef>
                <a:spcPts val="0"/>
              </a:spcBef>
              <a:buNone/>
            </a:pPr>
            <a:r>
              <a:rPr lang="en" u="sng">
                <a:solidFill>
                  <a:schemeClr val="hlink"/>
                </a:solidFill>
                <a:hlinkClick r:id="rId4"/>
              </a:rPr>
              <a:t>http://www.sciencedirect.com/science/article/pii/S0022103109002649</a:t>
            </a:r>
          </a:p>
          <a:p>
            <a:pPr lvl="0" rtl="0">
              <a:spcBef>
                <a:spcPts val="0"/>
              </a:spcBef>
              <a:buNone/>
            </a:pPr>
            <a:r>
              <a:rPr lang="en"/>
              <a:t>http://america.aljazeera.com/opinions/2016/2/racism-undermines-support-for-government-spending.html</a:t>
            </a:r>
          </a:p>
          <a:p>
            <a:pPr lvl="0">
              <a:spcBef>
                <a:spcPts val="0"/>
              </a:spcBef>
              <a:buNone/>
            </a:pPr>
            <a:endParaRPr/>
          </a:p>
        </p:txBody>
      </p:sp>
    </p:spTree>
    <p:extLst>
      <p:ext uri="{BB962C8B-B14F-4D97-AF65-F5344CB8AC3E}">
        <p14:creationId xmlns:p14="http://schemas.microsoft.com/office/powerpoint/2010/main" val="289419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32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16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386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618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559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Blacks are disproportionately in states that did not expand medicaid</a:t>
            </a: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88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75554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259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1781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294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2886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51704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http://archpedi.jamanetwork.com/article.aspx?articleid=1148401</a:t>
            </a:r>
          </a:p>
          <a:p>
            <a:pPr lvl="0" rtl="0">
              <a:spcBef>
                <a:spcPts val="0"/>
              </a:spcBef>
              <a:buNone/>
            </a:pPr>
            <a:endParaRPr/>
          </a:p>
          <a:p>
            <a:pPr marR="38100" lvl="0" rtl="0">
              <a:lnSpc>
                <a:spcPct val="134998"/>
              </a:lnSpc>
              <a:spcBef>
                <a:spcPts val="0"/>
              </a:spcBef>
              <a:buClr>
                <a:schemeClr val="dk1"/>
              </a:buClr>
              <a:buSzPct val="110000"/>
              <a:buFont typeface="Arial"/>
              <a:buNone/>
            </a:pPr>
            <a:r>
              <a:rPr lang="en" sz="1000" b="1">
                <a:solidFill>
                  <a:schemeClr val="dk1"/>
                </a:solidFill>
                <a:highlight>
                  <a:srgbClr val="FFFFFF"/>
                </a:highlight>
              </a:rPr>
              <a:t>RESULTS:</a:t>
            </a:r>
          </a:p>
          <a:p>
            <a:pPr lvl="0" rtl="0">
              <a:lnSpc>
                <a:spcPct val="134998"/>
              </a:lnSpc>
              <a:spcBef>
                <a:spcPts val="0"/>
              </a:spcBef>
              <a:spcAft>
                <a:spcPts val="600"/>
              </a:spcAft>
              <a:buClr>
                <a:schemeClr val="dk1"/>
              </a:buClr>
              <a:buSzPct val="110000"/>
              <a:buFont typeface="Arial"/>
              <a:buNone/>
            </a:pPr>
            <a:r>
              <a:rPr lang="en" sz="1000">
                <a:solidFill>
                  <a:schemeClr val="dk1"/>
                </a:solidFill>
                <a:highlight>
                  <a:srgbClr val="FFFFFF"/>
                </a:highlight>
              </a:rPr>
              <a:t>Of the 273 paired calls to clinics, 155 (57%) resulted in discriminatory denials of Medicaid-CHIP. The odds of a discriminatory denial were 45% lower if a clinic was AMC affiliated (odds ratio, 0.55; 95% CI, 0.31-0.99). On average, academic clinics scheduled Medicaid-CHIP appointments with wait times 40 days longer than private insurance (β, 40.73; 95% CI, 5.06-76.41).</a:t>
            </a:r>
          </a:p>
          <a:p>
            <a:pPr marR="38100" lvl="0" rtl="0">
              <a:lnSpc>
                <a:spcPct val="134998"/>
              </a:lnSpc>
              <a:spcBef>
                <a:spcPts val="0"/>
              </a:spcBef>
              <a:buClr>
                <a:schemeClr val="dk1"/>
              </a:buClr>
              <a:buSzPct val="110000"/>
              <a:buFont typeface="Arial"/>
              <a:buNone/>
            </a:pPr>
            <a:r>
              <a:rPr lang="en" sz="1000" b="1">
                <a:solidFill>
                  <a:schemeClr val="dk1"/>
                </a:solidFill>
                <a:highlight>
                  <a:srgbClr val="FFFFFF"/>
                </a:highlight>
              </a:rPr>
              <a:t>CONCLUSIONS:</a:t>
            </a:r>
          </a:p>
          <a:p>
            <a:pPr lvl="0" rtl="0">
              <a:lnSpc>
                <a:spcPct val="134998"/>
              </a:lnSpc>
              <a:spcBef>
                <a:spcPts val="0"/>
              </a:spcBef>
              <a:spcAft>
                <a:spcPts val="600"/>
              </a:spcAft>
              <a:buClr>
                <a:schemeClr val="dk1"/>
              </a:buClr>
              <a:buSzPct val="110000"/>
              <a:buFont typeface="Arial"/>
              <a:buNone/>
            </a:pPr>
            <a:r>
              <a:rPr lang="en" sz="1000">
                <a:solidFill>
                  <a:schemeClr val="dk1"/>
                </a:solidFill>
                <a:highlight>
                  <a:srgbClr val="FFFFFF"/>
                </a:highlight>
              </a:rPr>
              <a:t>Affiliation with an AMC was associated with fewer discriminatory denials of children with Medicaid-CHIP. However, children with Medicaid-CHIP had significantly longer wait times at AMC-affiliated clinics compared with privately insured children. Academic medical centers' propensity toward serving publicly insured patients makes them candidates for targeted resource allocation, perhaps with incentives contingent on equitable appointment acceptance and wait times.</a:t>
            </a:r>
          </a:p>
          <a:p>
            <a:pPr lvl="0">
              <a:spcBef>
                <a:spcPts val="0"/>
              </a:spcBef>
              <a:buNone/>
            </a:pPr>
            <a:endParaRPr/>
          </a:p>
        </p:txBody>
      </p:sp>
    </p:spTree>
    <p:extLst>
      <p:ext uri="{BB962C8B-B14F-4D97-AF65-F5344CB8AC3E}">
        <p14:creationId xmlns:p14="http://schemas.microsoft.com/office/powerpoint/2010/main" val="1704375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0600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6668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Healthcare system is borne out of racism and also perpetuates it </a:t>
            </a:r>
          </a:p>
        </p:txBody>
      </p:sp>
    </p:spTree>
    <p:extLst>
      <p:ext uri="{BB962C8B-B14F-4D97-AF65-F5344CB8AC3E}">
        <p14:creationId xmlns:p14="http://schemas.microsoft.com/office/powerpoint/2010/main" val="2866044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4020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We have shown that racism exists in the current medical system and that in order to have an anti-racist medical system we need single payer, but we cannot achieve that simply by arguing for single payer without recognizing that racism exists in our current medical system and that is a major barrier to achieving a single-payer system. </a:t>
            </a:r>
          </a:p>
        </p:txBody>
      </p:sp>
    </p:spTree>
    <p:extLst>
      <p:ext uri="{BB962C8B-B14F-4D97-AF65-F5344CB8AC3E}">
        <p14:creationId xmlns:p14="http://schemas.microsoft.com/office/powerpoint/2010/main" val="262078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http://journalofethics.ama-assn.org/2014/06/mhst1-1406.html</a:t>
            </a:r>
          </a:p>
          <a:p>
            <a:pPr lvl="0" rtl="0">
              <a:spcBef>
                <a:spcPts val="0"/>
              </a:spcBef>
              <a:buNone/>
            </a:pPr>
            <a:r>
              <a:rPr lang="en" u="sng">
                <a:solidFill>
                  <a:schemeClr val="hlink"/>
                </a:solidFill>
                <a:hlinkClick r:id="rId4"/>
              </a:rPr>
              <a:t>http://www.aaregistry.org/historic_events/view/national-negro-medical-association-begins</a:t>
            </a:r>
          </a:p>
          <a:p>
            <a:pPr lvl="0" rtl="0">
              <a:spcBef>
                <a:spcPts val="0"/>
              </a:spcBef>
              <a:buNone/>
            </a:pPr>
            <a:endParaRPr/>
          </a:p>
          <a:p>
            <a:pPr lvl="0" rtl="0">
              <a:spcBef>
                <a:spcPts val="0"/>
              </a:spcBef>
              <a:buNone/>
            </a:pPr>
            <a:r>
              <a:rPr lang="en" sz="1050">
                <a:solidFill>
                  <a:srgbClr val="333333"/>
                </a:solidFill>
                <a:highlight>
                  <a:srgbClr val="FFFFFF"/>
                </a:highlight>
              </a:rPr>
              <a:t> Nathan Smith Davis, self-styled “father” of the AMA, objected to the committee’s recommendation. Injecting race into a discussion initially about gender, Davis argued that admission standards with respect to “sex or color” should be left to local societies and those denied membership “should not claim the legislative power of this Association to pass ex post facto laws for their especial benefit” [4]. Having stipulated that local medical societies should have a right to enact segregationist or sexist admission standards without interference from the national society, Davis moved that the matter be indefinitely postponed [5]</a:t>
            </a:r>
          </a:p>
          <a:p>
            <a:pPr lvl="0" rtl="0">
              <a:spcBef>
                <a:spcPts val="0"/>
              </a:spcBef>
              <a:buNone/>
            </a:pPr>
            <a:endParaRPr/>
          </a:p>
          <a:p>
            <a:pPr lvl="0" rtl="0">
              <a:spcBef>
                <a:spcPts val="0"/>
              </a:spcBef>
              <a:buNone/>
            </a:pPr>
            <a:r>
              <a:rPr lang="en" u="sng">
                <a:solidFill>
                  <a:schemeClr val="hlink"/>
                </a:solidFill>
                <a:hlinkClick r:id="rId5"/>
              </a:rPr>
              <a:t>http://www.ama-assn.org/ama/pub/about-ama/our-history/race-ama-a-chronology.page</a:t>
            </a:r>
            <a:r>
              <a:rPr lang="en"/>
              <a:t>?</a:t>
            </a:r>
          </a:p>
          <a:p>
            <a:pPr lvl="0" rtl="0">
              <a:spcBef>
                <a:spcPts val="0"/>
              </a:spcBef>
              <a:buNone/>
            </a:pPr>
            <a:endParaRPr/>
          </a:p>
          <a:p>
            <a:pPr lvl="0" rtl="0">
              <a:spcBef>
                <a:spcPts val="0"/>
              </a:spcBef>
              <a:buClr>
                <a:schemeClr val="dk1"/>
              </a:buClr>
              <a:buSzPct val="100000"/>
              <a:buFont typeface="Arial"/>
              <a:buNone/>
            </a:pPr>
            <a:r>
              <a:rPr lang="en"/>
              <a:t>Both the AMA and ANA prohibited individual membership for much of their early history. This requirement was exloted in the early 20th century by feeder medical societies on the local level in the JIM Crow South that used this stipulation to justify excluding black health professionals. Meaning a health worker had to join a local society to join the AMA&lt; direct individual membership was not permitted. </a:t>
            </a:r>
          </a:p>
          <a:p>
            <a:pPr lvl="0" rtl="0">
              <a:spcBef>
                <a:spcPts val="0"/>
              </a:spcBef>
              <a:buClr>
                <a:schemeClr val="dk1"/>
              </a:buClr>
              <a:buSzPct val="100000"/>
              <a:buFont typeface="Arial"/>
              <a:buNone/>
            </a:pPr>
            <a:endParaRPr/>
          </a:p>
          <a:p>
            <a:pPr lvl="0" rtl="0">
              <a:spcBef>
                <a:spcPts val="0"/>
              </a:spcBef>
              <a:buClr>
                <a:schemeClr val="dk1"/>
              </a:buClr>
              <a:buSzPct val="100000"/>
              <a:buFont typeface="Arial"/>
              <a:buNone/>
            </a:pPr>
            <a:r>
              <a:rPr lang="en"/>
              <a:t>This professional discrimination had serious repercussions for black doctors and nurses, who were often required to be members of the national organizations in order to be granted hospital privileges and who needed these memberships for professional development opportunities.</a:t>
            </a:r>
          </a:p>
          <a:p>
            <a:pPr lvl="0" rtl="0">
              <a:spcBef>
                <a:spcPts val="0"/>
              </a:spcBef>
              <a:buClr>
                <a:schemeClr val="dk1"/>
              </a:buClr>
              <a:buSzPct val="100000"/>
              <a:buFont typeface="Arial"/>
              <a:buNone/>
            </a:pPr>
            <a:endParaRPr/>
          </a:p>
          <a:p>
            <a:pPr lvl="0" rtl="0">
              <a:spcBef>
                <a:spcPts val="0"/>
              </a:spcBef>
              <a:buClr>
                <a:schemeClr val="dk1"/>
              </a:buClr>
              <a:buSzPct val="100000"/>
              <a:buFont typeface="Arial"/>
              <a:buNone/>
            </a:pPr>
            <a:endParaRPr/>
          </a:p>
          <a:p>
            <a:pPr lvl="0" rtl="0">
              <a:spcBef>
                <a:spcPts val="0"/>
              </a:spcBef>
              <a:buClr>
                <a:schemeClr val="dk1"/>
              </a:buClr>
              <a:buSzPct val="100000"/>
              <a:buFont typeface="Arial"/>
              <a:buNone/>
            </a:pPr>
            <a:r>
              <a:rPr lang="en"/>
              <a:t>Although the AMA leadership was willing to pass resolutions stating that the body did not discriminate, and did so well into the 1960s, it demurred when asked to take a hard line against segregation and refused to penalize or sanction local affiliated that excluded black doctors. </a:t>
            </a:r>
          </a:p>
          <a:p>
            <a:pPr lvl="0" rtl="0">
              <a:spcBef>
                <a:spcPts val="0"/>
              </a:spcBef>
              <a:buClr>
                <a:schemeClr val="dk1"/>
              </a:buClr>
              <a:buSzPct val="100000"/>
              <a:buFont typeface="Arial"/>
              <a:buNone/>
            </a:pPr>
            <a:endParaRPr/>
          </a:p>
          <a:p>
            <a:pPr lvl="0" rtl="0">
              <a:spcBef>
                <a:spcPts val="0"/>
              </a:spcBef>
              <a:buClr>
                <a:schemeClr val="dk1"/>
              </a:buClr>
              <a:buSzPct val="100000"/>
              <a:buFont typeface="Arial"/>
              <a:buNone/>
            </a:pPr>
            <a:r>
              <a:rPr lang="en"/>
              <a:t>It took protests for AMA to change.1963 June: MCCR demanded AMA be more forthright in opposition, picketed 1963 meeting. 1965 was still segregated, 200 protestors from MCHR turned out at the annual AMA meeting in NYC, and then twice as many 1966 in Chicago. Only then did AMA work with southern affiliates adhered to the theoretical antisegreation laws of AMA. </a:t>
            </a:r>
          </a:p>
          <a:p>
            <a:pPr lvl="0">
              <a:spcBef>
                <a:spcPts val="0"/>
              </a:spcBef>
              <a:buNone/>
            </a:pPr>
            <a:endParaRPr/>
          </a:p>
        </p:txBody>
      </p:sp>
    </p:spTree>
    <p:extLst>
      <p:ext uri="{BB962C8B-B14F-4D97-AF65-F5344CB8AC3E}">
        <p14:creationId xmlns:p14="http://schemas.microsoft.com/office/powerpoint/2010/main" val="110390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example of propaganda by AMA against national healthcare from 1950</a:t>
            </a:r>
          </a:p>
          <a:p>
            <a:pPr lvl="0" rtl="0">
              <a:spcBef>
                <a:spcPts val="0"/>
              </a:spcBef>
              <a:buNone/>
            </a:pPr>
            <a:endParaRPr/>
          </a:p>
          <a:p>
            <a:pPr lvl="0">
              <a:spcBef>
                <a:spcPts val="0"/>
              </a:spcBef>
              <a:buNone/>
            </a:pPr>
            <a:r>
              <a:rPr lang="en"/>
              <a:t>http://umhm.mededu.miami.edu/?p=394</a:t>
            </a:r>
          </a:p>
        </p:txBody>
      </p:sp>
    </p:spTree>
    <p:extLst>
      <p:ext uri="{BB962C8B-B14F-4D97-AF65-F5344CB8AC3E}">
        <p14:creationId xmlns:p14="http://schemas.microsoft.com/office/powerpoint/2010/main" val="52912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Operation Coffee Cup was a campaign conducted by the American Medical Association (AMA) during the late 1950s and early 1960s in opposition to the Democrats' plans to extend Social Security to include health insurance for the elderly, later known as Medicare. As part of the plan, doctors' wives would organize coffee meetings in an attempt to convince acquaintances to write letters to Congress opposing the program. The operation received support from Ronald Reagan, who in 1961 produced the LP record Ronald Reagan Speaks Out Against Socialized Medicine for the AMA, outlining arguments against what he called socialized medicine.</a:t>
            </a:r>
          </a:p>
        </p:txBody>
      </p:sp>
    </p:spTree>
    <p:extLst>
      <p:ext uri="{BB962C8B-B14F-4D97-AF65-F5344CB8AC3E}">
        <p14:creationId xmlns:p14="http://schemas.microsoft.com/office/powerpoint/2010/main" val="101949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Lady Bird Johnson, former President Harry Truman, and Bess Truman look on as President Lyndon Johnson signs Medicare into law</a:t>
            </a:r>
          </a:p>
          <a:p>
            <a:pPr lvl="0" rtl="0">
              <a:spcBef>
                <a:spcPts val="0"/>
              </a:spcBef>
              <a:buNone/>
            </a:pPr>
            <a:endParaRPr/>
          </a:p>
          <a:p>
            <a:pPr lvl="0">
              <a:spcBef>
                <a:spcPts val="0"/>
              </a:spcBef>
              <a:buNone/>
            </a:pPr>
            <a:r>
              <a:rPr lang="en"/>
              <a:t>http://www.newyorker.com/news/news-desk/medicare-made</a:t>
            </a:r>
          </a:p>
        </p:txBody>
      </p:sp>
    </p:spTree>
    <p:extLst>
      <p:ext uri="{BB962C8B-B14F-4D97-AF65-F5344CB8AC3E}">
        <p14:creationId xmlns:p14="http://schemas.microsoft.com/office/powerpoint/2010/main" val="171654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2219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218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820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8475" y="70596"/>
            <a:ext cx="8147051" cy="1089212"/>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Quattrocento"/>
              <a:buNone/>
              <a:defRPr sz="50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498475" y="1321173"/>
            <a:ext cx="8147051" cy="3273448"/>
          </a:xfrm>
          <a:prstGeom prst="rect">
            <a:avLst/>
          </a:prstGeom>
          <a:noFill/>
          <a:ln>
            <a:noFill/>
          </a:ln>
        </p:spPr>
        <p:txBody>
          <a:bodyPr lIns="91425" tIns="91425" rIns="91425" bIns="91425" anchor="t" anchorCtr="0"/>
          <a:lstStyle>
            <a:lvl1pPr marL="457200" marR="0" lvl="0" indent="-352425" algn="l" rtl="0">
              <a:spcBef>
                <a:spcPts val="2000"/>
              </a:spcBef>
              <a:buClr>
                <a:srgbClr val="6C6351"/>
              </a:buClr>
              <a:buSzPct val="75000"/>
              <a:buFont typeface="Noto Sans Symbols"/>
              <a:buChar char="✱"/>
              <a:defRPr sz="2200" b="0" i="0" u="none" strike="noStrike" cap="none">
                <a:solidFill>
                  <a:srgbClr val="6C6351"/>
                </a:solidFill>
                <a:latin typeface="Quattrocento"/>
                <a:ea typeface="Quattrocento"/>
                <a:cs typeface="Quattrocento"/>
                <a:sym typeface="Quattrocento"/>
              </a:defRPr>
            </a:lvl1pPr>
            <a:lvl2pPr marL="914400" marR="0" lvl="1" indent="-361950" algn="l" rtl="0">
              <a:spcBef>
                <a:spcPts val="600"/>
              </a:spcBef>
              <a:buClr>
                <a:srgbClr val="A19B86"/>
              </a:buClr>
              <a:buSzPct val="75000"/>
              <a:buFont typeface="Noto Sans Symbols"/>
              <a:buChar char="✱"/>
              <a:defRPr sz="2000" b="0" i="0" u="none" strike="noStrike" cap="none">
                <a:solidFill>
                  <a:srgbClr val="6C6351"/>
                </a:solidFill>
                <a:latin typeface="Quattrocento"/>
                <a:ea typeface="Quattrocento"/>
                <a:cs typeface="Quattrocento"/>
                <a:sym typeface="Quattrocento"/>
              </a:defRPr>
            </a:lvl2pPr>
            <a:lvl3pPr marL="1371600" marR="0" lvl="2"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3pPr>
            <a:lvl4pPr marL="1828800" marR="0" lvl="3"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4pPr>
            <a:lvl5pPr marL="2286000" marR="0" lvl="4"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5pPr>
            <a:lvl6pPr marL="2743200" marR="0" lvl="5" indent="-384175"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6pPr>
            <a:lvl7pPr marL="3205163" marR="0" lvl="6" indent="-376238"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7pPr>
            <a:lvl8pPr marL="3657600" marR="0" lvl="7" indent="-384175"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8pPr>
            <a:lvl9pPr marL="4119563" marR="0" lvl="8" indent="-376237"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9pPr>
          </a:lstStyle>
          <a:p>
            <a:endParaRPr/>
          </a:p>
        </p:txBody>
      </p:sp>
      <p:sp>
        <p:nvSpPr>
          <p:cNvPr id="59" name="Shape 59"/>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60" name="Shape 6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61" name="Shape 61"/>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a:solidFill>
                  <a:srgbClr val="6C6351"/>
                </a:solidFill>
                <a:latin typeface="Quattrocento"/>
                <a:ea typeface="Quattrocento"/>
                <a:cs typeface="Quattrocento"/>
                <a:sym typeface="Quattrocento"/>
              </a:rPr>
              <a:t>‹#›</a:t>
            </a:fld>
            <a:endParaRPr lang="en" sz="1100" b="0" i="0" u="none" strike="noStrike" cap="none">
              <a:solidFill>
                <a:srgbClr val="6C6351"/>
              </a:solidFill>
              <a:latin typeface="Quattrocento"/>
              <a:ea typeface="Quattrocento"/>
              <a:cs typeface="Quattrocento"/>
              <a:sym typeface="Quattrocen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98475" y="70596"/>
            <a:ext cx="8147051" cy="1089212"/>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Quattrocento"/>
              <a:buNone/>
              <a:defRPr sz="50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65" name="Shape 6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66" name="Shape 66"/>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a:solidFill>
                  <a:srgbClr val="6C6351"/>
                </a:solidFill>
                <a:latin typeface="Quattrocento"/>
                <a:ea typeface="Quattrocento"/>
                <a:cs typeface="Quattrocento"/>
                <a:sym typeface="Quattrocento"/>
              </a:rPr>
              <a:t>‹#›</a:t>
            </a:fld>
            <a:endParaRPr lang="en" sz="1100" b="0" i="0" u="none" strike="noStrike" cap="none">
              <a:solidFill>
                <a:srgbClr val="6C6351"/>
              </a:solidFill>
              <a:latin typeface="Quattrocento"/>
              <a:ea typeface="Quattrocento"/>
              <a:cs typeface="Quattrocento"/>
              <a:sym typeface="Quattrocen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69" name="Shape 6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70" name="Shape 70"/>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a:solidFill>
                  <a:srgbClr val="6C6351"/>
                </a:solidFill>
                <a:latin typeface="Quattrocento"/>
                <a:ea typeface="Quattrocento"/>
                <a:cs typeface="Quattrocento"/>
                <a:sym typeface="Quattrocento"/>
              </a:rPr>
              <a:t>‹#›</a:t>
            </a:fld>
            <a:endParaRPr lang="en" sz="1100" b="0" i="0" u="none" strike="noStrike" cap="none">
              <a:solidFill>
                <a:srgbClr val="6C6351"/>
              </a:solidFill>
              <a:latin typeface="Quattrocento"/>
              <a:ea typeface="Quattrocento"/>
              <a:cs typeface="Quattrocento"/>
              <a:sym typeface="Quattrocen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498475" y="3257548"/>
            <a:ext cx="8147048" cy="1009509"/>
          </a:xfrm>
          <a:prstGeom prst="rect">
            <a:avLst/>
          </a:prstGeom>
          <a:noFill/>
          <a:ln>
            <a:noFill/>
          </a:ln>
        </p:spPr>
        <p:txBody>
          <a:bodyPr lIns="91425" tIns="91425" rIns="91425" bIns="91425" anchor="b" anchorCtr="0"/>
          <a:lstStyle>
            <a:lvl1pPr marL="0" marR="0" lvl="0" indent="0" algn="ctr" rtl="0">
              <a:lnSpc>
                <a:spcPct val="106666"/>
              </a:lnSpc>
              <a:spcBef>
                <a:spcPts val="0"/>
              </a:spcBef>
              <a:buClr>
                <a:schemeClr val="dk1"/>
              </a:buClr>
              <a:buFont typeface="Quattrocento"/>
              <a:buNone/>
              <a:defRPr sz="60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subTitle" idx="1"/>
          </p:nvPr>
        </p:nvSpPr>
        <p:spPr>
          <a:xfrm>
            <a:off x="498475" y="4266078"/>
            <a:ext cx="8147049" cy="497540"/>
          </a:xfrm>
          <a:prstGeom prst="rect">
            <a:avLst/>
          </a:prstGeom>
          <a:noFill/>
          <a:ln>
            <a:noFill/>
          </a:ln>
        </p:spPr>
        <p:txBody>
          <a:bodyPr lIns="91425" tIns="91425" rIns="91425" bIns="91425" anchor="t" anchorCtr="0"/>
          <a:lstStyle>
            <a:lvl1pPr marL="0" marR="0" lvl="0" indent="0" algn="ctr" rtl="0">
              <a:spcBef>
                <a:spcPts val="0"/>
              </a:spcBef>
              <a:buClr>
                <a:srgbClr val="FEFEFE"/>
              </a:buClr>
              <a:buFont typeface="Noto Sans Symbols"/>
              <a:buNone/>
              <a:defRPr sz="2200" b="0" i="0" u="none" strike="noStrike" cap="none">
                <a:solidFill>
                  <a:schemeClr val="dk1"/>
                </a:solidFill>
                <a:latin typeface="Quattrocento"/>
                <a:ea typeface="Quattrocento"/>
                <a:cs typeface="Quattrocento"/>
                <a:sym typeface="Quattrocento"/>
              </a:defRPr>
            </a:lvl1pPr>
            <a:lvl2pPr marL="457200" marR="0" lvl="1" indent="0" algn="ctr" rtl="0">
              <a:spcBef>
                <a:spcPts val="600"/>
              </a:spcBef>
              <a:buClr>
                <a:srgbClr val="FEFEFE"/>
              </a:buClr>
              <a:buFont typeface="Noto Sans Symbols"/>
              <a:buNone/>
              <a:defRPr sz="2000" b="0" i="0" u="none" strike="noStrike" cap="none">
                <a:solidFill>
                  <a:schemeClr val="lt1"/>
                </a:solidFill>
                <a:latin typeface="Quattrocento"/>
                <a:ea typeface="Quattrocento"/>
                <a:cs typeface="Quattrocento"/>
                <a:sym typeface="Quattrocento"/>
              </a:defRPr>
            </a:lvl2pPr>
            <a:lvl3pPr marL="914400" marR="0" lvl="2" indent="0" algn="ctr" rtl="0">
              <a:spcBef>
                <a:spcPts val="600"/>
              </a:spcBef>
              <a:buClr>
                <a:srgbClr val="FEFEFE"/>
              </a:buClr>
              <a:buFont typeface="Noto Sans Symbols"/>
              <a:buNone/>
              <a:defRPr sz="1800" b="0" i="0" u="none" strike="noStrike" cap="none">
                <a:solidFill>
                  <a:schemeClr val="lt1"/>
                </a:solidFill>
                <a:latin typeface="Quattrocento"/>
                <a:ea typeface="Quattrocento"/>
                <a:cs typeface="Quattrocento"/>
                <a:sym typeface="Quattrocento"/>
              </a:defRPr>
            </a:lvl3pPr>
            <a:lvl4pPr marL="1371600" marR="0" lvl="3" indent="0" algn="ctr" rtl="0">
              <a:spcBef>
                <a:spcPts val="600"/>
              </a:spcBef>
              <a:buClr>
                <a:srgbClr val="FEFEFE"/>
              </a:buClr>
              <a:buFont typeface="Noto Sans Symbols"/>
              <a:buNone/>
              <a:defRPr sz="1800" b="0" i="0" u="none" strike="noStrike" cap="none">
                <a:solidFill>
                  <a:schemeClr val="lt1"/>
                </a:solidFill>
                <a:latin typeface="Quattrocento"/>
                <a:ea typeface="Quattrocento"/>
                <a:cs typeface="Quattrocento"/>
                <a:sym typeface="Quattrocento"/>
              </a:defRPr>
            </a:lvl4pPr>
            <a:lvl5pPr marL="1828800" marR="0" lvl="4" indent="0" algn="ctr" rtl="0">
              <a:spcBef>
                <a:spcPts val="600"/>
              </a:spcBef>
              <a:buClr>
                <a:srgbClr val="FEFEFE"/>
              </a:buClr>
              <a:buFont typeface="Noto Sans Symbols"/>
              <a:buNone/>
              <a:defRPr sz="1800" b="0" i="0" u="none" strike="noStrike" cap="none">
                <a:solidFill>
                  <a:schemeClr val="lt1"/>
                </a:solidFill>
                <a:latin typeface="Quattrocento"/>
                <a:ea typeface="Quattrocento"/>
                <a:cs typeface="Quattrocento"/>
                <a:sym typeface="Quattrocento"/>
              </a:defRPr>
            </a:lvl5pPr>
            <a:lvl6pPr marL="2286000" marR="0" lvl="5" indent="0" algn="ctr" rtl="0">
              <a:spcBef>
                <a:spcPts val="360"/>
              </a:spcBef>
              <a:buClr>
                <a:srgbClr val="FEFEFE"/>
              </a:buClr>
              <a:buFont typeface="Noto Sans Symbols"/>
              <a:buNone/>
              <a:defRPr sz="1800" b="0" i="0" u="none" strike="noStrike" cap="none">
                <a:solidFill>
                  <a:schemeClr val="lt1"/>
                </a:solidFill>
                <a:latin typeface="Quattrocento"/>
                <a:ea typeface="Quattrocento"/>
                <a:cs typeface="Quattrocento"/>
                <a:sym typeface="Quattrocento"/>
              </a:defRPr>
            </a:lvl6pPr>
            <a:lvl7pPr marL="2743200" marR="0" lvl="6" indent="0" algn="ctr" rtl="0">
              <a:spcBef>
                <a:spcPts val="360"/>
              </a:spcBef>
              <a:buClr>
                <a:srgbClr val="FEFEFE"/>
              </a:buClr>
              <a:buFont typeface="Noto Sans Symbols"/>
              <a:buNone/>
              <a:defRPr sz="1800" b="0" i="0" u="none" strike="noStrike" cap="none">
                <a:solidFill>
                  <a:schemeClr val="lt1"/>
                </a:solidFill>
                <a:latin typeface="Quattrocento"/>
                <a:ea typeface="Quattrocento"/>
                <a:cs typeface="Quattrocento"/>
                <a:sym typeface="Quattrocento"/>
              </a:defRPr>
            </a:lvl7pPr>
            <a:lvl8pPr marL="3200400" marR="0" lvl="7" indent="0" algn="ctr" rtl="0">
              <a:spcBef>
                <a:spcPts val="360"/>
              </a:spcBef>
              <a:buClr>
                <a:srgbClr val="FEFEFE"/>
              </a:buClr>
              <a:buFont typeface="Noto Sans Symbols"/>
              <a:buNone/>
              <a:defRPr sz="1800" b="0" i="0" u="none" strike="noStrike" cap="none">
                <a:solidFill>
                  <a:schemeClr val="lt1"/>
                </a:solidFill>
                <a:latin typeface="Quattrocento"/>
                <a:ea typeface="Quattrocento"/>
                <a:cs typeface="Quattrocento"/>
                <a:sym typeface="Quattrocento"/>
              </a:defRPr>
            </a:lvl8pPr>
            <a:lvl9pPr marL="3657600" marR="0" lvl="8" indent="0" algn="ctr" rtl="0">
              <a:spcBef>
                <a:spcPts val="360"/>
              </a:spcBef>
              <a:buClr>
                <a:srgbClr val="FEFEFE"/>
              </a:buClr>
              <a:buFont typeface="Noto Sans Symbols"/>
              <a:buNone/>
              <a:defRPr sz="1800" b="0" i="0" u="none" strike="noStrike" cap="none">
                <a:solidFill>
                  <a:schemeClr val="lt1"/>
                </a:solidFill>
                <a:latin typeface="Quattrocento"/>
                <a:ea typeface="Quattrocento"/>
                <a:cs typeface="Quattrocento"/>
                <a:sym typeface="Quattrocento"/>
              </a:defRPr>
            </a:lvl9pPr>
          </a:lstStyle>
          <a:p>
            <a:endParaRPr/>
          </a:p>
        </p:txBody>
      </p:sp>
      <p:sp>
        <p:nvSpPr>
          <p:cNvPr id="74" name="Shape 74"/>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lt1"/>
                </a:solidFill>
                <a:latin typeface="Quattrocento"/>
                <a:ea typeface="Quattrocento"/>
                <a:cs typeface="Quattrocento"/>
                <a:sym typeface="Quattrocento"/>
              </a:defRPr>
            </a:lvl9pPr>
          </a:lstStyle>
          <a:p>
            <a:endParaRPr/>
          </a:p>
        </p:txBody>
      </p:sp>
      <p:sp>
        <p:nvSpPr>
          <p:cNvPr id="75" name="Shape 7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lt1"/>
                </a:solidFill>
                <a:latin typeface="Quattrocento"/>
                <a:ea typeface="Quattrocento"/>
                <a:cs typeface="Quattrocento"/>
                <a:sym typeface="Quattrocento"/>
              </a:defRPr>
            </a:lvl9pPr>
          </a:lstStyle>
          <a:p>
            <a:endParaRPr/>
          </a:p>
        </p:txBody>
      </p:sp>
      <p:sp>
        <p:nvSpPr>
          <p:cNvPr id="76" name="Shape 76"/>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a:solidFill>
                  <a:srgbClr val="6C6351"/>
                </a:solidFill>
                <a:latin typeface="Quattrocento"/>
                <a:ea typeface="Quattrocento"/>
                <a:cs typeface="Quattrocento"/>
                <a:sym typeface="Quattrocento"/>
              </a:rPr>
              <a:t>‹#›</a:t>
            </a:fld>
            <a:endParaRPr lang="en" sz="1100">
              <a:solidFill>
                <a:srgbClr val="6C6351"/>
              </a:solidFill>
              <a:latin typeface="Quattrocento"/>
              <a:ea typeface="Quattrocento"/>
              <a:cs typeface="Quattrocento"/>
              <a:sym typeface="Quattrocento"/>
            </a:endParaRPr>
          </a:p>
        </p:txBody>
      </p:sp>
      <p:sp>
        <p:nvSpPr>
          <p:cNvPr id="77" name="Shape 77"/>
          <p:cNvSpPr>
            <a:spLocks noGrp="1"/>
          </p:cNvSpPr>
          <p:nvPr>
            <p:ph type="pic" idx="2"/>
          </p:nvPr>
        </p:nvSpPr>
        <p:spPr>
          <a:xfrm>
            <a:off x="1981200" y="514350"/>
            <a:ext cx="5181600" cy="2514599"/>
          </a:xfrm>
          <a:prstGeom prst="rect">
            <a:avLst/>
          </a:prstGeom>
          <a:solidFill>
            <a:srgbClr val="BFBFBF"/>
          </a:solidFill>
          <a:ln w="127000" cap="sq" cmpd="sng">
            <a:solidFill>
              <a:schemeClr val="lt1"/>
            </a:solidFill>
            <a:prstDash val="solid"/>
            <a:miter/>
            <a:headEnd type="none" w="med" len="med"/>
            <a:tailEnd type="none" w="med" len="med"/>
          </a:ln>
        </p:spPr>
        <p:txBody>
          <a:bodyPr lIns="91425" tIns="91425" rIns="91425" bIns="91425" anchor="t" anchorCtr="0"/>
          <a:lstStyle>
            <a:lvl1pPr marL="457200" marR="0" lvl="0" indent="-457200" algn="l" rtl="0">
              <a:spcBef>
                <a:spcPts val="2000"/>
              </a:spcBef>
              <a:buClr>
                <a:srgbClr val="FEFEFE"/>
              </a:buClr>
              <a:buFont typeface="Noto Sans Symbols"/>
              <a:buNone/>
              <a:defRPr sz="2200" b="0" i="0" u="none" strike="noStrike" cap="none">
                <a:solidFill>
                  <a:srgbClr val="FEFEFE"/>
                </a:solidFill>
                <a:latin typeface="Quattrocento"/>
                <a:ea typeface="Quattrocento"/>
                <a:cs typeface="Quattrocento"/>
                <a:sym typeface="Quattrocento"/>
              </a:defRPr>
            </a:lvl1pPr>
            <a:lvl2pPr marL="914400" marR="0" lvl="1" indent="-361950" algn="l" rtl="0">
              <a:spcBef>
                <a:spcPts val="600"/>
              </a:spcBef>
              <a:buClr>
                <a:srgbClr val="FEFEFE"/>
              </a:buClr>
              <a:buSzPct val="75000"/>
              <a:buFont typeface="Noto Sans Symbols"/>
              <a:buChar char="✱"/>
              <a:defRPr sz="2000" b="0" i="0" u="none" strike="noStrike" cap="none">
                <a:solidFill>
                  <a:srgbClr val="FEFEFE"/>
                </a:solidFill>
                <a:latin typeface="Quattrocento"/>
                <a:ea typeface="Quattrocento"/>
                <a:cs typeface="Quattrocento"/>
                <a:sym typeface="Quattrocento"/>
              </a:defRPr>
            </a:lvl2pPr>
            <a:lvl3pPr marL="1371600" marR="0" lvl="2" indent="-371475" algn="l" rtl="0">
              <a:spcBef>
                <a:spcPts val="600"/>
              </a:spcBef>
              <a:buClr>
                <a:srgbClr val="FEFEFE"/>
              </a:buClr>
              <a:buSzPct val="75000"/>
              <a:buFont typeface="Noto Sans Symbols"/>
              <a:buChar char="✱"/>
              <a:defRPr sz="1800" b="0" i="0" u="none" strike="noStrike" cap="none">
                <a:solidFill>
                  <a:srgbClr val="FEFEFE"/>
                </a:solidFill>
                <a:latin typeface="Quattrocento"/>
                <a:ea typeface="Quattrocento"/>
                <a:cs typeface="Quattrocento"/>
                <a:sym typeface="Quattrocento"/>
              </a:defRPr>
            </a:lvl3pPr>
            <a:lvl4pPr marL="1828800" marR="0" lvl="3" indent="-371475" algn="l" rtl="0">
              <a:spcBef>
                <a:spcPts val="600"/>
              </a:spcBef>
              <a:buClr>
                <a:srgbClr val="FEFEFE"/>
              </a:buClr>
              <a:buSzPct val="75000"/>
              <a:buFont typeface="Noto Sans Symbols"/>
              <a:buChar char="✱"/>
              <a:defRPr sz="1800" b="0" i="0" u="none" strike="noStrike" cap="none">
                <a:solidFill>
                  <a:srgbClr val="FEFEFE"/>
                </a:solidFill>
                <a:latin typeface="Quattrocento"/>
                <a:ea typeface="Quattrocento"/>
                <a:cs typeface="Quattrocento"/>
                <a:sym typeface="Quattrocento"/>
              </a:defRPr>
            </a:lvl4pPr>
            <a:lvl5pPr marL="2286000" marR="0" lvl="4" indent="-371475" algn="l" rtl="0">
              <a:spcBef>
                <a:spcPts val="600"/>
              </a:spcBef>
              <a:buClr>
                <a:srgbClr val="FEFEFE"/>
              </a:buClr>
              <a:buSzPct val="75000"/>
              <a:buFont typeface="Noto Sans Symbols"/>
              <a:buChar char="✱"/>
              <a:defRPr sz="1800" b="0" i="0" u="none" strike="noStrike" cap="none">
                <a:solidFill>
                  <a:srgbClr val="FEFEFE"/>
                </a:solidFill>
                <a:latin typeface="Quattrocento"/>
                <a:ea typeface="Quattrocento"/>
                <a:cs typeface="Quattrocento"/>
                <a:sym typeface="Quattrocento"/>
              </a:defRPr>
            </a:lvl5pPr>
            <a:lvl6pPr marL="2743200" marR="0" lvl="5" indent="-384175" algn="l" rtl="0">
              <a:spcBef>
                <a:spcPts val="360"/>
              </a:spcBef>
              <a:buClr>
                <a:srgbClr val="FEFEFE"/>
              </a:buClr>
              <a:buSzPct val="75000"/>
              <a:buFont typeface="Noto Sans Symbols"/>
              <a:buChar char="✱"/>
              <a:defRPr sz="1800" b="0" i="0" u="none" strike="noStrike" cap="none">
                <a:solidFill>
                  <a:srgbClr val="FEFEFE"/>
                </a:solidFill>
                <a:latin typeface="Quattrocento"/>
                <a:ea typeface="Quattrocento"/>
                <a:cs typeface="Quattrocento"/>
                <a:sym typeface="Quattrocento"/>
              </a:defRPr>
            </a:lvl6pPr>
            <a:lvl7pPr marL="3205163" marR="0" lvl="6" indent="-376238" algn="l" rtl="0">
              <a:spcBef>
                <a:spcPts val="360"/>
              </a:spcBef>
              <a:buClr>
                <a:srgbClr val="FEFEFE"/>
              </a:buClr>
              <a:buSzPct val="75000"/>
              <a:buFont typeface="Noto Sans Symbols"/>
              <a:buChar char="✱"/>
              <a:defRPr sz="1800" b="0" i="0" u="none" strike="noStrike" cap="none">
                <a:solidFill>
                  <a:srgbClr val="FEFEFE"/>
                </a:solidFill>
                <a:latin typeface="Quattrocento"/>
                <a:ea typeface="Quattrocento"/>
                <a:cs typeface="Quattrocento"/>
                <a:sym typeface="Quattrocento"/>
              </a:defRPr>
            </a:lvl7pPr>
            <a:lvl8pPr marL="3657600" marR="0" lvl="7" indent="-384175" algn="l" rtl="0">
              <a:spcBef>
                <a:spcPts val="360"/>
              </a:spcBef>
              <a:buClr>
                <a:srgbClr val="FEFEFE"/>
              </a:buClr>
              <a:buSzPct val="75000"/>
              <a:buFont typeface="Noto Sans Symbols"/>
              <a:buChar char="✱"/>
              <a:defRPr sz="1800" b="0" i="0" u="none" strike="noStrike" cap="none">
                <a:solidFill>
                  <a:srgbClr val="FEFEFE"/>
                </a:solidFill>
                <a:latin typeface="Quattrocento"/>
                <a:ea typeface="Quattrocento"/>
                <a:cs typeface="Quattrocento"/>
                <a:sym typeface="Quattrocento"/>
              </a:defRPr>
            </a:lvl8pPr>
            <a:lvl9pPr marL="4119563" marR="0" lvl="8" indent="-376237" algn="l" rtl="0">
              <a:spcBef>
                <a:spcPts val="360"/>
              </a:spcBef>
              <a:buClr>
                <a:srgbClr val="FEFEFE"/>
              </a:buClr>
              <a:buSzPct val="75000"/>
              <a:buFont typeface="Noto Sans Symbols"/>
              <a:buChar char="✱"/>
              <a:defRPr sz="1800" b="0" i="0" u="none" strike="noStrike" cap="none">
                <a:solidFill>
                  <a:srgbClr val="FEFEFE"/>
                </a:solidFill>
                <a:latin typeface="Quattrocento"/>
                <a:ea typeface="Quattrocento"/>
                <a:cs typeface="Quattrocento"/>
                <a:sym typeface="Quattrocent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98475" y="1331119"/>
            <a:ext cx="8147049" cy="1404937"/>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Quattrocento"/>
              <a:buNone/>
              <a:defRPr sz="60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a:off x="498475" y="2740889"/>
            <a:ext cx="8147049" cy="1125140"/>
          </a:xfrm>
          <a:prstGeom prst="rect">
            <a:avLst/>
          </a:prstGeom>
          <a:noFill/>
          <a:ln>
            <a:noFill/>
          </a:ln>
        </p:spPr>
        <p:txBody>
          <a:bodyPr lIns="91425" tIns="91425" rIns="91425" bIns="91425" anchor="t" anchorCtr="0"/>
          <a:lstStyle>
            <a:lvl1pPr marL="0" marR="0" lvl="0" indent="0" algn="ctr" rtl="0">
              <a:spcBef>
                <a:spcPts val="0"/>
              </a:spcBef>
              <a:buClr>
                <a:srgbClr val="6C6351"/>
              </a:buClr>
              <a:buFont typeface="Noto Sans Symbols"/>
              <a:buNone/>
              <a:defRPr sz="2200" b="0" i="0" u="none" strike="noStrike" cap="none">
                <a:solidFill>
                  <a:srgbClr val="6C6351"/>
                </a:solidFill>
                <a:latin typeface="Quattrocento"/>
                <a:ea typeface="Quattrocento"/>
                <a:cs typeface="Quattrocento"/>
                <a:sym typeface="Quattrocento"/>
              </a:defRPr>
            </a:lvl1pPr>
            <a:lvl2pPr marL="457200" marR="0" lvl="1" indent="0" algn="l" rtl="0">
              <a:spcBef>
                <a:spcPts val="600"/>
              </a:spcBef>
              <a:buClr>
                <a:srgbClr val="A19B86"/>
              </a:buClr>
              <a:buFont typeface="Noto Sans Symbols"/>
              <a:buNone/>
              <a:defRPr sz="1800" b="0" i="0" u="none" strike="noStrike" cap="none">
                <a:solidFill>
                  <a:srgbClr val="8C8C8A"/>
                </a:solidFill>
                <a:latin typeface="Quattrocento"/>
                <a:ea typeface="Quattrocento"/>
                <a:cs typeface="Quattrocento"/>
                <a:sym typeface="Quattrocento"/>
              </a:defRPr>
            </a:lvl2pPr>
            <a:lvl3pPr marL="914400" marR="0" lvl="2" indent="0" algn="l" rtl="0">
              <a:spcBef>
                <a:spcPts val="600"/>
              </a:spcBef>
              <a:buClr>
                <a:srgbClr val="6C6351"/>
              </a:buClr>
              <a:buFont typeface="Noto Sans Symbols"/>
              <a:buNone/>
              <a:defRPr sz="1600" b="0" i="0" u="none" strike="noStrike" cap="none">
                <a:solidFill>
                  <a:srgbClr val="8C8C8A"/>
                </a:solidFill>
                <a:latin typeface="Quattrocento"/>
                <a:ea typeface="Quattrocento"/>
                <a:cs typeface="Quattrocento"/>
                <a:sym typeface="Quattrocento"/>
              </a:defRPr>
            </a:lvl3pPr>
            <a:lvl4pPr marL="1371600" marR="0" lvl="3" indent="0" algn="l" rtl="0">
              <a:spcBef>
                <a:spcPts val="600"/>
              </a:spcBef>
              <a:buClr>
                <a:srgbClr val="A19B86"/>
              </a:buClr>
              <a:buFont typeface="Noto Sans Symbols"/>
              <a:buNone/>
              <a:defRPr sz="1400" b="0" i="0" u="none" strike="noStrike" cap="none">
                <a:solidFill>
                  <a:srgbClr val="8C8C8A"/>
                </a:solidFill>
                <a:latin typeface="Quattrocento"/>
                <a:ea typeface="Quattrocento"/>
                <a:cs typeface="Quattrocento"/>
                <a:sym typeface="Quattrocento"/>
              </a:defRPr>
            </a:lvl4pPr>
            <a:lvl5pPr marL="1828800" marR="0" lvl="4" indent="0" algn="l" rtl="0">
              <a:spcBef>
                <a:spcPts val="600"/>
              </a:spcBef>
              <a:buClr>
                <a:srgbClr val="6C6351"/>
              </a:buClr>
              <a:buFont typeface="Noto Sans Symbols"/>
              <a:buNone/>
              <a:defRPr sz="1400" b="0" i="0" u="none" strike="noStrike" cap="none">
                <a:solidFill>
                  <a:srgbClr val="8C8C8A"/>
                </a:solidFill>
                <a:latin typeface="Quattrocento"/>
                <a:ea typeface="Quattrocento"/>
                <a:cs typeface="Quattrocento"/>
                <a:sym typeface="Quattrocento"/>
              </a:defRPr>
            </a:lvl5pPr>
            <a:lvl6pPr marL="2286000" marR="0" lvl="5" indent="0" algn="l" rtl="0">
              <a:spcBef>
                <a:spcPts val="280"/>
              </a:spcBef>
              <a:buClr>
                <a:srgbClr val="A19B86"/>
              </a:buClr>
              <a:buFont typeface="Noto Sans Symbols"/>
              <a:buNone/>
              <a:defRPr sz="1400" b="0" i="0" u="none" strike="noStrike" cap="none">
                <a:solidFill>
                  <a:srgbClr val="8C8C8A"/>
                </a:solidFill>
                <a:latin typeface="Quattrocento"/>
                <a:ea typeface="Quattrocento"/>
                <a:cs typeface="Quattrocento"/>
                <a:sym typeface="Quattrocento"/>
              </a:defRPr>
            </a:lvl6pPr>
            <a:lvl7pPr marL="2743200" marR="0" lvl="6" indent="0" algn="l" rtl="0">
              <a:spcBef>
                <a:spcPts val="280"/>
              </a:spcBef>
              <a:buClr>
                <a:srgbClr val="6C6351"/>
              </a:buClr>
              <a:buFont typeface="Noto Sans Symbols"/>
              <a:buNone/>
              <a:defRPr sz="1400" b="0" i="0" u="none" strike="noStrike" cap="none">
                <a:solidFill>
                  <a:srgbClr val="8C8C8A"/>
                </a:solidFill>
                <a:latin typeface="Quattrocento"/>
                <a:ea typeface="Quattrocento"/>
                <a:cs typeface="Quattrocento"/>
                <a:sym typeface="Quattrocento"/>
              </a:defRPr>
            </a:lvl7pPr>
            <a:lvl8pPr marL="3200400" marR="0" lvl="7" indent="0" algn="l" rtl="0">
              <a:spcBef>
                <a:spcPts val="280"/>
              </a:spcBef>
              <a:buClr>
                <a:srgbClr val="A19B86"/>
              </a:buClr>
              <a:buFont typeface="Noto Sans Symbols"/>
              <a:buNone/>
              <a:defRPr sz="1400" b="0" i="0" u="none" strike="noStrike" cap="none">
                <a:solidFill>
                  <a:srgbClr val="8C8C8A"/>
                </a:solidFill>
                <a:latin typeface="Quattrocento"/>
                <a:ea typeface="Quattrocento"/>
                <a:cs typeface="Quattrocento"/>
                <a:sym typeface="Quattrocento"/>
              </a:defRPr>
            </a:lvl8pPr>
            <a:lvl9pPr marL="3657600" marR="0" lvl="8" indent="0" algn="l" rtl="0">
              <a:spcBef>
                <a:spcPts val="280"/>
              </a:spcBef>
              <a:buClr>
                <a:srgbClr val="6C6351"/>
              </a:buClr>
              <a:buFont typeface="Noto Sans Symbols"/>
              <a:buNone/>
              <a:defRPr sz="1400" b="0" i="0" u="none" strike="noStrike" cap="none">
                <a:solidFill>
                  <a:srgbClr val="8C8C8A"/>
                </a:solidFill>
                <a:latin typeface="Quattrocento"/>
                <a:ea typeface="Quattrocento"/>
                <a:cs typeface="Quattrocento"/>
                <a:sym typeface="Quattrocento"/>
              </a:defRPr>
            </a:lvl9pPr>
          </a:lstStyle>
          <a:p>
            <a:endParaRPr/>
          </a:p>
        </p:txBody>
      </p:sp>
      <p:sp>
        <p:nvSpPr>
          <p:cNvPr id="81" name="Shape 81"/>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82" name="Shape 8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83" name="Shape 83"/>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a:solidFill>
                  <a:srgbClr val="6C6351"/>
                </a:solidFill>
                <a:latin typeface="Quattrocento"/>
                <a:ea typeface="Quattrocento"/>
                <a:cs typeface="Quattrocento"/>
                <a:sym typeface="Quattrocento"/>
              </a:rPr>
              <a:t>‹#›</a:t>
            </a:fld>
            <a:endParaRPr lang="en" sz="1100">
              <a:solidFill>
                <a:srgbClr val="6C6351"/>
              </a:solidFill>
              <a:latin typeface="Quattrocento"/>
              <a:ea typeface="Quattrocento"/>
              <a:cs typeface="Quattrocento"/>
              <a:sym typeface="Quattrocen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98475" y="70596"/>
            <a:ext cx="8147051" cy="1089212"/>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Quattrocento"/>
              <a:buNone/>
              <a:defRPr sz="50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a:off x="498475" y="1321593"/>
            <a:ext cx="3840479" cy="3273028"/>
          </a:xfrm>
          <a:prstGeom prst="rect">
            <a:avLst/>
          </a:prstGeom>
          <a:noFill/>
          <a:ln>
            <a:noFill/>
          </a:ln>
        </p:spPr>
        <p:txBody>
          <a:bodyPr lIns="91425" tIns="91425" rIns="91425" bIns="91425" anchor="t" anchorCtr="0"/>
          <a:lstStyle>
            <a:lvl1pPr marL="457200" marR="0" lvl="0" indent="-361950" algn="l" rtl="0">
              <a:spcBef>
                <a:spcPts val="2000"/>
              </a:spcBef>
              <a:buClr>
                <a:srgbClr val="6C6351"/>
              </a:buClr>
              <a:buSzPct val="75000"/>
              <a:buFont typeface="Noto Sans Symbols"/>
              <a:buChar char="✱"/>
              <a:defRPr sz="2000" b="0" i="0" u="none" strike="noStrike" cap="none">
                <a:solidFill>
                  <a:srgbClr val="6C6351"/>
                </a:solidFill>
                <a:latin typeface="Quattrocento"/>
                <a:ea typeface="Quattrocento"/>
                <a:cs typeface="Quattrocento"/>
                <a:sym typeface="Quattrocento"/>
              </a:defRPr>
            </a:lvl1pPr>
            <a:lvl2pPr marL="914400" marR="0" lvl="1"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2pPr>
            <a:lvl3pPr marL="1371600" marR="0" lvl="2"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3pPr>
            <a:lvl4pPr marL="1828800" marR="0" lvl="3"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4pPr>
            <a:lvl5pPr marL="2286000" marR="0" lvl="4"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5pPr>
            <a:lvl6pPr marL="2290763" marR="0" lvl="5" indent="-376238"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6pPr>
            <a:lvl7pPr marL="2290763" marR="0" lvl="6" indent="-376238"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7pPr>
            <a:lvl8pPr marL="2290763" marR="0" lvl="7" indent="-376238"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8pPr>
            <a:lvl9pPr marL="2290763" marR="0" lvl="8" indent="-376238"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9pPr>
          </a:lstStyle>
          <a:p>
            <a:endParaRPr/>
          </a:p>
        </p:txBody>
      </p:sp>
      <p:sp>
        <p:nvSpPr>
          <p:cNvPr id="87" name="Shape 87"/>
          <p:cNvSpPr txBox="1">
            <a:spLocks noGrp="1"/>
          </p:cNvSpPr>
          <p:nvPr>
            <p:ph type="body" idx="2"/>
          </p:nvPr>
        </p:nvSpPr>
        <p:spPr>
          <a:xfrm>
            <a:off x="4805046" y="1321593"/>
            <a:ext cx="3840479" cy="3273028"/>
          </a:xfrm>
          <a:prstGeom prst="rect">
            <a:avLst/>
          </a:prstGeom>
          <a:noFill/>
          <a:ln>
            <a:noFill/>
          </a:ln>
        </p:spPr>
        <p:txBody>
          <a:bodyPr lIns="91425" tIns="91425" rIns="91425" bIns="91425" anchor="t" anchorCtr="0"/>
          <a:lstStyle>
            <a:lvl1pPr marL="457200" marR="0" lvl="0" indent="-361950" algn="l" rtl="0">
              <a:spcBef>
                <a:spcPts val="2000"/>
              </a:spcBef>
              <a:buClr>
                <a:srgbClr val="6C6351"/>
              </a:buClr>
              <a:buSzPct val="75000"/>
              <a:buFont typeface="Noto Sans Symbols"/>
              <a:buChar char="✱"/>
              <a:defRPr sz="2000" b="0" i="0" u="none" strike="noStrike" cap="none">
                <a:solidFill>
                  <a:srgbClr val="6C6351"/>
                </a:solidFill>
                <a:latin typeface="Quattrocento"/>
                <a:ea typeface="Quattrocento"/>
                <a:cs typeface="Quattrocento"/>
                <a:sym typeface="Quattrocento"/>
              </a:defRPr>
            </a:lvl1pPr>
            <a:lvl2pPr marL="914400" marR="0" lvl="1"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2pPr>
            <a:lvl3pPr marL="1371600" marR="0" lvl="2"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3pPr>
            <a:lvl4pPr marL="1828800" marR="0" lvl="3"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4pPr>
            <a:lvl5pPr marL="2290763" marR="0" lvl="4" indent="-376238"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5pPr>
            <a:lvl6pPr marL="2290763" marR="0" lvl="5" indent="-376238"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6pPr>
            <a:lvl7pPr marL="2290763" marR="0" lvl="6" indent="-376238"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7pPr>
            <a:lvl8pPr marL="2290763" marR="0" lvl="7" indent="-376238"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8pPr>
            <a:lvl9pPr marL="2290763" marR="0" lvl="8" indent="-376238"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9pPr>
          </a:lstStyle>
          <a:p>
            <a:endParaRPr/>
          </a:p>
        </p:txBody>
      </p:sp>
      <p:sp>
        <p:nvSpPr>
          <p:cNvPr id="88" name="Shape 88"/>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89" name="Shape 8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90" name="Shape 90"/>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a:solidFill>
                  <a:srgbClr val="6C6351"/>
                </a:solidFill>
                <a:latin typeface="Quattrocento"/>
                <a:ea typeface="Quattrocento"/>
                <a:cs typeface="Quattrocento"/>
                <a:sym typeface="Quattrocento"/>
              </a:rPr>
              <a:t>‹#›</a:t>
            </a:fld>
            <a:endParaRPr lang="en" sz="1100">
              <a:solidFill>
                <a:srgbClr val="6C6351"/>
              </a:solidFill>
              <a:latin typeface="Quattrocento"/>
              <a:ea typeface="Quattrocento"/>
              <a:cs typeface="Quattrocento"/>
              <a:sym typeface="Quattrocen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98475" y="70596"/>
            <a:ext cx="8147051" cy="1089212"/>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Quattrocento"/>
              <a:buNone/>
              <a:defRPr sz="50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txBox="1">
            <a:spLocks noGrp="1"/>
          </p:cNvSpPr>
          <p:nvPr>
            <p:ph type="body" idx="1"/>
          </p:nvPr>
        </p:nvSpPr>
        <p:spPr>
          <a:xfrm>
            <a:off x="498475" y="1163170"/>
            <a:ext cx="3840479" cy="536971"/>
          </a:xfrm>
          <a:prstGeom prst="rect">
            <a:avLst/>
          </a:prstGeom>
          <a:noFill/>
          <a:ln>
            <a:noFill/>
          </a:ln>
        </p:spPr>
        <p:txBody>
          <a:bodyPr lIns="91425" tIns="91425" rIns="91425" bIns="91425" anchor="b" anchorCtr="0"/>
          <a:lstStyle>
            <a:lvl1pPr marL="0" marR="0" lvl="0" indent="0" algn="ctr" rtl="0">
              <a:spcBef>
                <a:spcPts val="0"/>
              </a:spcBef>
              <a:buClr>
                <a:srgbClr val="6C6351"/>
              </a:buClr>
              <a:buFont typeface="Noto Sans Symbols"/>
              <a:buNone/>
              <a:defRPr sz="2400" b="0" i="0" u="none" strike="noStrike" cap="none">
                <a:solidFill>
                  <a:srgbClr val="6C6351"/>
                </a:solidFill>
                <a:latin typeface="Quattrocento"/>
                <a:ea typeface="Quattrocento"/>
                <a:cs typeface="Quattrocento"/>
                <a:sym typeface="Quattrocento"/>
              </a:defRPr>
            </a:lvl1pPr>
            <a:lvl2pPr marL="457200" marR="0" lvl="1" indent="0" algn="l" rtl="0">
              <a:spcBef>
                <a:spcPts val="600"/>
              </a:spcBef>
              <a:buClr>
                <a:srgbClr val="A19B86"/>
              </a:buClr>
              <a:buFont typeface="Noto Sans Symbols"/>
              <a:buNone/>
              <a:defRPr sz="2000" b="1" i="0" u="none" strike="noStrike" cap="none">
                <a:solidFill>
                  <a:srgbClr val="6C6351"/>
                </a:solidFill>
                <a:latin typeface="Quattrocento"/>
                <a:ea typeface="Quattrocento"/>
                <a:cs typeface="Quattrocento"/>
                <a:sym typeface="Quattrocento"/>
              </a:defRPr>
            </a:lvl2pPr>
            <a:lvl3pPr marL="914400" marR="0" lvl="2" indent="0" algn="l" rtl="0">
              <a:spcBef>
                <a:spcPts val="600"/>
              </a:spcBef>
              <a:buClr>
                <a:srgbClr val="6C6351"/>
              </a:buClr>
              <a:buFont typeface="Noto Sans Symbols"/>
              <a:buNone/>
              <a:defRPr sz="1800" b="1" i="0" u="none" strike="noStrike" cap="none">
                <a:solidFill>
                  <a:srgbClr val="6C6351"/>
                </a:solidFill>
                <a:latin typeface="Quattrocento"/>
                <a:ea typeface="Quattrocento"/>
                <a:cs typeface="Quattrocento"/>
                <a:sym typeface="Quattrocento"/>
              </a:defRPr>
            </a:lvl3pPr>
            <a:lvl4pPr marL="1371600" marR="0" lvl="3" indent="0" algn="l" rtl="0">
              <a:spcBef>
                <a:spcPts val="600"/>
              </a:spcBef>
              <a:buClr>
                <a:srgbClr val="A19B86"/>
              </a:buClr>
              <a:buFont typeface="Noto Sans Symbols"/>
              <a:buNone/>
              <a:defRPr sz="1600" b="1" i="0" u="none" strike="noStrike" cap="none">
                <a:solidFill>
                  <a:srgbClr val="6C6351"/>
                </a:solidFill>
                <a:latin typeface="Quattrocento"/>
                <a:ea typeface="Quattrocento"/>
                <a:cs typeface="Quattrocento"/>
                <a:sym typeface="Quattrocento"/>
              </a:defRPr>
            </a:lvl4pPr>
            <a:lvl5pPr marL="1828800" marR="0" lvl="4" indent="0" algn="l" rtl="0">
              <a:spcBef>
                <a:spcPts val="600"/>
              </a:spcBef>
              <a:buClr>
                <a:srgbClr val="6C6351"/>
              </a:buClr>
              <a:buFont typeface="Noto Sans Symbols"/>
              <a:buNone/>
              <a:defRPr sz="1600" b="1" i="0" u="none" strike="noStrike" cap="none">
                <a:solidFill>
                  <a:srgbClr val="6C6351"/>
                </a:solidFill>
                <a:latin typeface="Quattrocento"/>
                <a:ea typeface="Quattrocento"/>
                <a:cs typeface="Quattrocento"/>
                <a:sym typeface="Quattrocento"/>
              </a:defRPr>
            </a:lvl5pPr>
            <a:lvl6pPr marL="2286000" marR="0" lvl="5" indent="0" algn="l" rtl="0">
              <a:spcBef>
                <a:spcPts val="320"/>
              </a:spcBef>
              <a:buClr>
                <a:srgbClr val="A19B86"/>
              </a:buClr>
              <a:buFont typeface="Noto Sans Symbols"/>
              <a:buNone/>
              <a:defRPr sz="1600" b="1" i="0" u="none" strike="noStrike" cap="none">
                <a:solidFill>
                  <a:srgbClr val="6C6351"/>
                </a:solidFill>
                <a:latin typeface="Quattrocento"/>
                <a:ea typeface="Quattrocento"/>
                <a:cs typeface="Quattrocento"/>
                <a:sym typeface="Quattrocento"/>
              </a:defRPr>
            </a:lvl6pPr>
            <a:lvl7pPr marL="2743200" marR="0" lvl="6" indent="0" algn="l" rtl="0">
              <a:spcBef>
                <a:spcPts val="320"/>
              </a:spcBef>
              <a:buClr>
                <a:srgbClr val="6C6351"/>
              </a:buClr>
              <a:buFont typeface="Noto Sans Symbols"/>
              <a:buNone/>
              <a:defRPr sz="1600" b="1" i="0" u="none" strike="noStrike" cap="none">
                <a:solidFill>
                  <a:srgbClr val="6C6351"/>
                </a:solidFill>
                <a:latin typeface="Quattrocento"/>
                <a:ea typeface="Quattrocento"/>
                <a:cs typeface="Quattrocento"/>
                <a:sym typeface="Quattrocento"/>
              </a:defRPr>
            </a:lvl7pPr>
            <a:lvl8pPr marL="3200400" marR="0" lvl="7" indent="0" algn="l" rtl="0">
              <a:spcBef>
                <a:spcPts val="320"/>
              </a:spcBef>
              <a:buClr>
                <a:srgbClr val="A19B86"/>
              </a:buClr>
              <a:buFont typeface="Noto Sans Symbols"/>
              <a:buNone/>
              <a:defRPr sz="1600" b="1" i="0" u="none" strike="noStrike" cap="none">
                <a:solidFill>
                  <a:srgbClr val="6C6351"/>
                </a:solidFill>
                <a:latin typeface="Quattrocento"/>
                <a:ea typeface="Quattrocento"/>
                <a:cs typeface="Quattrocento"/>
                <a:sym typeface="Quattrocento"/>
              </a:defRPr>
            </a:lvl8pPr>
            <a:lvl9pPr marL="3657600" marR="0" lvl="8" indent="0" algn="l" rtl="0">
              <a:spcBef>
                <a:spcPts val="320"/>
              </a:spcBef>
              <a:buClr>
                <a:srgbClr val="6C6351"/>
              </a:buClr>
              <a:buFont typeface="Noto Sans Symbols"/>
              <a:buNone/>
              <a:defRPr sz="1600" b="1" i="0" u="none" strike="noStrike" cap="none">
                <a:solidFill>
                  <a:srgbClr val="6C6351"/>
                </a:solidFill>
                <a:latin typeface="Quattrocento"/>
                <a:ea typeface="Quattrocento"/>
                <a:cs typeface="Quattrocento"/>
                <a:sym typeface="Quattrocento"/>
              </a:defRPr>
            </a:lvl9pPr>
          </a:lstStyle>
          <a:p>
            <a:endParaRPr/>
          </a:p>
        </p:txBody>
      </p:sp>
      <p:sp>
        <p:nvSpPr>
          <p:cNvPr id="94" name="Shape 94"/>
          <p:cNvSpPr txBox="1">
            <a:spLocks noGrp="1"/>
          </p:cNvSpPr>
          <p:nvPr>
            <p:ph type="body" idx="2"/>
          </p:nvPr>
        </p:nvSpPr>
        <p:spPr>
          <a:xfrm>
            <a:off x="498475" y="1906120"/>
            <a:ext cx="3840479" cy="2688500"/>
          </a:xfrm>
          <a:prstGeom prst="rect">
            <a:avLst/>
          </a:prstGeom>
          <a:noFill/>
          <a:ln>
            <a:noFill/>
          </a:ln>
        </p:spPr>
        <p:txBody>
          <a:bodyPr lIns="91425" tIns="91425" rIns="91425" bIns="91425" anchor="t" anchorCtr="0"/>
          <a:lstStyle>
            <a:lvl1pPr marL="457200" marR="0" lvl="0" indent="-361950" algn="l" rtl="0">
              <a:spcBef>
                <a:spcPts val="2000"/>
              </a:spcBef>
              <a:buClr>
                <a:srgbClr val="6C6351"/>
              </a:buClr>
              <a:buSzPct val="75000"/>
              <a:buFont typeface="Noto Sans Symbols"/>
              <a:buChar char="✱"/>
              <a:defRPr sz="2000" b="0" i="0" u="none" strike="noStrike" cap="none">
                <a:solidFill>
                  <a:srgbClr val="6C6351"/>
                </a:solidFill>
                <a:latin typeface="Quattrocento"/>
                <a:ea typeface="Quattrocento"/>
                <a:cs typeface="Quattrocento"/>
                <a:sym typeface="Quattrocento"/>
              </a:defRPr>
            </a:lvl1pPr>
            <a:lvl2pPr marL="914400" marR="0" lvl="1"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2pPr>
            <a:lvl3pPr marL="1371600" marR="0" lvl="2"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3pPr>
            <a:lvl4pPr marL="1828800" marR="0" lvl="3"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4pPr>
            <a:lvl5pPr marL="2286000" marR="0" lvl="4"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5pPr>
            <a:lvl6pPr marL="2290763" marR="0" lvl="5" indent="-385763" algn="l" rtl="0">
              <a:spcBef>
                <a:spcPts val="320"/>
              </a:spcBef>
              <a:buClr>
                <a:srgbClr val="A19B86"/>
              </a:buClr>
              <a:buSzPct val="75000"/>
              <a:buFont typeface="Noto Sans Symbols"/>
              <a:buChar char="✱"/>
              <a:defRPr sz="1600" b="0" i="0" u="none" strike="noStrike" cap="none">
                <a:solidFill>
                  <a:srgbClr val="6C6351"/>
                </a:solidFill>
                <a:latin typeface="Quattrocento"/>
                <a:ea typeface="Quattrocento"/>
                <a:cs typeface="Quattrocento"/>
                <a:sym typeface="Quattrocento"/>
              </a:defRPr>
            </a:lvl6pPr>
            <a:lvl7pPr marL="2290763" marR="0" lvl="6" indent="-385763" algn="l" rtl="0">
              <a:spcBef>
                <a:spcPts val="320"/>
              </a:spcBef>
              <a:buClr>
                <a:srgbClr val="6C6351"/>
              </a:buClr>
              <a:buSzPct val="75000"/>
              <a:buFont typeface="Noto Sans Symbols"/>
              <a:buChar char="✱"/>
              <a:defRPr sz="1600" b="0" i="0" u="none" strike="noStrike" cap="none">
                <a:solidFill>
                  <a:srgbClr val="6C6351"/>
                </a:solidFill>
                <a:latin typeface="Quattrocento"/>
                <a:ea typeface="Quattrocento"/>
                <a:cs typeface="Quattrocento"/>
                <a:sym typeface="Quattrocento"/>
              </a:defRPr>
            </a:lvl7pPr>
            <a:lvl8pPr marL="2290763" marR="0" lvl="7" indent="-385763" algn="l" rtl="0">
              <a:spcBef>
                <a:spcPts val="320"/>
              </a:spcBef>
              <a:buClr>
                <a:srgbClr val="A19B86"/>
              </a:buClr>
              <a:buSzPct val="75000"/>
              <a:buFont typeface="Noto Sans Symbols"/>
              <a:buChar char="✱"/>
              <a:defRPr sz="1600" b="0" i="0" u="none" strike="noStrike" cap="none">
                <a:solidFill>
                  <a:srgbClr val="6C6351"/>
                </a:solidFill>
                <a:latin typeface="Quattrocento"/>
                <a:ea typeface="Quattrocento"/>
                <a:cs typeface="Quattrocento"/>
                <a:sym typeface="Quattrocento"/>
              </a:defRPr>
            </a:lvl8pPr>
            <a:lvl9pPr marL="2290763" marR="0" lvl="8" indent="-385763" algn="l" rtl="0">
              <a:spcBef>
                <a:spcPts val="320"/>
              </a:spcBef>
              <a:buClr>
                <a:srgbClr val="6C6351"/>
              </a:buClr>
              <a:buSzPct val="75000"/>
              <a:buFont typeface="Noto Sans Symbols"/>
              <a:buChar char="✱"/>
              <a:defRPr sz="1600" b="0" i="0" u="none" strike="noStrike" cap="none">
                <a:solidFill>
                  <a:srgbClr val="6C6351"/>
                </a:solidFill>
                <a:latin typeface="Quattrocento"/>
                <a:ea typeface="Quattrocento"/>
                <a:cs typeface="Quattrocento"/>
                <a:sym typeface="Quattrocento"/>
              </a:defRPr>
            </a:lvl9pPr>
          </a:lstStyle>
          <a:p>
            <a:endParaRPr/>
          </a:p>
        </p:txBody>
      </p:sp>
      <p:sp>
        <p:nvSpPr>
          <p:cNvPr id="95" name="Shape 95"/>
          <p:cNvSpPr txBox="1">
            <a:spLocks noGrp="1"/>
          </p:cNvSpPr>
          <p:nvPr>
            <p:ph type="body" idx="3"/>
          </p:nvPr>
        </p:nvSpPr>
        <p:spPr>
          <a:xfrm>
            <a:off x="4805046" y="1163170"/>
            <a:ext cx="3840479" cy="536971"/>
          </a:xfrm>
          <a:prstGeom prst="rect">
            <a:avLst/>
          </a:prstGeom>
          <a:noFill/>
          <a:ln>
            <a:noFill/>
          </a:ln>
        </p:spPr>
        <p:txBody>
          <a:bodyPr lIns="91425" tIns="91425" rIns="91425" bIns="91425" anchor="b" anchorCtr="0"/>
          <a:lstStyle>
            <a:lvl1pPr marL="0" marR="0" lvl="0" indent="0" algn="ctr" rtl="0">
              <a:spcBef>
                <a:spcPts val="0"/>
              </a:spcBef>
              <a:buClr>
                <a:srgbClr val="6C6351"/>
              </a:buClr>
              <a:buFont typeface="Noto Sans Symbols"/>
              <a:buNone/>
              <a:defRPr sz="2400" b="0" i="0" u="none" strike="noStrike" cap="none">
                <a:solidFill>
                  <a:srgbClr val="6C6351"/>
                </a:solidFill>
                <a:latin typeface="Quattrocento"/>
                <a:ea typeface="Quattrocento"/>
                <a:cs typeface="Quattrocento"/>
                <a:sym typeface="Quattrocento"/>
              </a:defRPr>
            </a:lvl1pPr>
            <a:lvl2pPr marL="457200" marR="0" lvl="1" indent="0" algn="l" rtl="0">
              <a:spcBef>
                <a:spcPts val="600"/>
              </a:spcBef>
              <a:buClr>
                <a:srgbClr val="A19B86"/>
              </a:buClr>
              <a:buFont typeface="Noto Sans Symbols"/>
              <a:buNone/>
              <a:defRPr sz="2000" b="1" i="0" u="none" strike="noStrike" cap="none">
                <a:solidFill>
                  <a:srgbClr val="6C6351"/>
                </a:solidFill>
                <a:latin typeface="Quattrocento"/>
                <a:ea typeface="Quattrocento"/>
                <a:cs typeface="Quattrocento"/>
                <a:sym typeface="Quattrocento"/>
              </a:defRPr>
            </a:lvl2pPr>
            <a:lvl3pPr marL="914400" marR="0" lvl="2" indent="0" algn="l" rtl="0">
              <a:spcBef>
                <a:spcPts val="600"/>
              </a:spcBef>
              <a:buClr>
                <a:srgbClr val="6C6351"/>
              </a:buClr>
              <a:buFont typeface="Noto Sans Symbols"/>
              <a:buNone/>
              <a:defRPr sz="1800" b="1" i="0" u="none" strike="noStrike" cap="none">
                <a:solidFill>
                  <a:srgbClr val="6C6351"/>
                </a:solidFill>
                <a:latin typeface="Quattrocento"/>
                <a:ea typeface="Quattrocento"/>
                <a:cs typeface="Quattrocento"/>
                <a:sym typeface="Quattrocento"/>
              </a:defRPr>
            </a:lvl3pPr>
            <a:lvl4pPr marL="1371600" marR="0" lvl="3" indent="0" algn="l" rtl="0">
              <a:spcBef>
                <a:spcPts val="600"/>
              </a:spcBef>
              <a:buClr>
                <a:srgbClr val="A19B86"/>
              </a:buClr>
              <a:buFont typeface="Noto Sans Symbols"/>
              <a:buNone/>
              <a:defRPr sz="1600" b="1" i="0" u="none" strike="noStrike" cap="none">
                <a:solidFill>
                  <a:srgbClr val="6C6351"/>
                </a:solidFill>
                <a:latin typeface="Quattrocento"/>
                <a:ea typeface="Quattrocento"/>
                <a:cs typeface="Quattrocento"/>
                <a:sym typeface="Quattrocento"/>
              </a:defRPr>
            </a:lvl4pPr>
            <a:lvl5pPr marL="1828800" marR="0" lvl="4" indent="0" algn="l" rtl="0">
              <a:spcBef>
                <a:spcPts val="600"/>
              </a:spcBef>
              <a:buClr>
                <a:srgbClr val="6C6351"/>
              </a:buClr>
              <a:buFont typeface="Noto Sans Symbols"/>
              <a:buNone/>
              <a:defRPr sz="1600" b="1" i="0" u="none" strike="noStrike" cap="none">
                <a:solidFill>
                  <a:srgbClr val="6C6351"/>
                </a:solidFill>
                <a:latin typeface="Quattrocento"/>
                <a:ea typeface="Quattrocento"/>
                <a:cs typeface="Quattrocento"/>
                <a:sym typeface="Quattrocento"/>
              </a:defRPr>
            </a:lvl5pPr>
            <a:lvl6pPr marL="2286000" marR="0" lvl="5" indent="0" algn="l" rtl="0">
              <a:spcBef>
                <a:spcPts val="320"/>
              </a:spcBef>
              <a:buClr>
                <a:srgbClr val="A19B86"/>
              </a:buClr>
              <a:buFont typeface="Noto Sans Symbols"/>
              <a:buNone/>
              <a:defRPr sz="1600" b="1" i="0" u="none" strike="noStrike" cap="none">
                <a:solidFill>
                  <a:srgbClr val="6C6351"/>
                </a:solidFill>
                <a:latin typeface="Quattrocento"/>
                <a:ea typeface="Quattrocento"/>
                <a:cs typeface="Quattrocento"/>
                <a:sym typeface="Quattrocento"/>
              </a:defRPr>
            </a:lvl6pPr>
            <a:lvl7pPr marL="2743200" marR="0" lvl="6" indent="0" algn="l" rtl="0">
              <a:spcBef>
                <a:spcPts val="320"/>
              </a:spcBef>
              <a:buClr>
                <a:srgbClr val="6C6351"/>
              </a:buClr>
              <a:buFont typeface="Noto Sans Symbols"/>
              <a:buNone/>
              <a:defRPr sz="1600" b="1" i="0" u="none" strike="noStrike" cap="none">
                <a:solidFill>
                  <a:srgbClr val="6C6351"/>
                </a:solidFill>
                <a:latin typeface="Quattrocento"/>
                <a:ea typeface="Quattrocento"/>
                <a:cs typeface="Quattrocento"/>
                <a:sym typeface="Quattrocento"/>
              </a:defRPr>
            </a:lvl7pPr>
            <a:lvl8pPr marL="3200400" marR="0" lvl="7" indent="0" algn="l" rtl="0">
              <a:spcBef>
                <a:spcPts val="320"/>
              </a:spcBef>
              <a:buClr>
                <a:srgbClr val="A19B86"/>
              </a:buClr>
              <a:buFont typeface="Noto Sans Symbols"/>
              <a:buNone/>
              <a:defRPr sz="1600" b="1" i="0" u="none" strike="noStrike" cap="none">
                <a:solidFill>
                  <a:srgbClr val="6C6351"/>
                </a:solidFill>
                <a:latin typeface="Quattrocento"/>
                <a:ea typeface="Quattrocento"/>
                <a:cs typeface="Quattrocento"/>
                <a:sym typeface="Quattrocento"/>
              </a:defRPr>
            </a:lvl8pPr>
            <a:lvl9pPr marL="3657600" marR="0" lvl="8" indent="0" algn="l" rtl="0">
              <a:spcBef>
                <a:spcPts val="320"/>
              </a:spcBef>
              <a:buClr>
                <a:srgbClr val="6C6351"/>
              </a:buClr>
              <a:buFont typeface="Noto Sans Symbols"/>
              <a:buNone/>
              <a:defRPr sz="1600" b="1" i="0" u="none" strike="noStrike" cap="none">
                <a:solidFill>
                  <a:srgbClr val="6C6351"/>
                </a:solidFill>
                <a:latin typeface="Quattrocento"/>
                <a:ea typeface="Quattrocento"/>
                <a:cs typeface="Quattrocento"/>
                <a:sym typeface="Quattrocento"/>
              </a:defRPr>
            </a:lvl9pPr>
          </a:lstStyle>
          <a:p>
            <a:endParaRPr/>
          </a:p>
        </p:txBody>
      </p:sp>
      <p:sp>
        <p:nvSpPr>
          <p:cNvPr id="96" name="Shape 96"/>
          <p:cNvSpPr txBox="1">
            <a:spLocks noGrp="1"/>
          </p:cNvSpPr>
          <p:nvPr>
            <p:ph type="body" idx="4"/>
          </p:nvPr>
        </p:nvSpPr>
        <p:spPr>
          <a:xfrm>
            <a:off x="4805046" y="1906120"/>
            <a:ext cx="3840479" cy="2688500"/>
          </a:xfrm>
          <a:prstGeom prst="rect">
            <a:avLst/>
          </a:prstGeom>
          <a:noFill/>
          <a:ln>
            <a:noFill/>
          </a:ln>
        </p:spPr>
        <p:txBody>
          <a:bodyPr lIns="91425" tIns="91425" rIns="91425" bIns="91425" anchor="t" anchorCtr="0"/>
          <a:lstStyle>
            <a:lvl1pPr marL="457200" marR="0" lvl="0" indent="-361950" algn="l" rtl="0">
              <a:spcBef>
                <a:spcPts val="2000"/>
              </a:spcBef>
              <a:buClr>
                <a:srgbClr val="6C6351"/>
              </a:buClr>
              <a:buSzPct val="75000"/>
              <a:buFont typeface="Noto Sans Symbols"/>
              <a:buChar char="✱"/>
              <a:defRPr sz="2000" b="0" i="0" u="none" strike="noStrike" cap="none">
                <a:solidFill>
                  <a:srgbClr val="6C6351"/>
                </a:solidFill>
                <a:latin typeface="Quattrocento"/>
                <a:ea typeface="Quattrocento"/>
                <a:cs typeface="Quattrocento"/>
                <a:sym typeface="Quattrocento"/>
              </a:defRPr>
            </a:lvl1pPr>
            <a:lvl2pPr marL="914400" marR="0" lvl="1"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2pPr>
            <a:lvl3pPr marL="1371600" marR="0" lvl="2"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3pPr>
            <a:lvl4pPr marL="1828800" marR="0" lvl="3"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4pPr>
            <a:lvl5pPr marL="2286000" marR="0" lvl="4"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5pPr>
            <a:lvl6pPr marL="2290763" marR="0" lvl="5" indent="-385763" algn="l" rtl="0">
              <a:spcBef>
                <a:spcPts val="320"/>
              </a:spcBef>
              <a:buClr>
                <a:srgbClr val="A19B86"/>
              </a:buClr>
              <a:buSzPct val="75000"/>
              <a:buFont typeface="Noto Sans Symbols"/>
              <a:buChar char="✱"/>
              <a:defRPr sz="1600" b="0" i="0" u="none" strike="noStrike" cap="none">
                <a:solidFill>
                  <a:srgbClr val="6C6351"/>
                </a:solidFill>
                <a:latin typeface="Quattrocento"/>
                <a:ea typeface="Quattrocento"/>
                <a:cs typeface="Quattrocento"/>
                <a:sym typeface="Quattrocento"/>
              </a:defRPr>
            </a:lvl6pPr>
            <a:lvl7pPr marL="2290763" marR="0" lvl="6" indent="-385763" algn="l" rtl="0">
              <a:spcBef>
                <a:spcPts val="320"/>
              </a:spcBef>
              <a:buClr>
                <a:srgbClr val="6C6351"/>
              </a:buClr>
              <a:buSzPct val="75000"/>
              <a:buFont typeface="Noto Sans Symbols"/>
              <a:buChar char="✱"/>
              <a:defRPr sz="1600" b="0" i="0" u="none" strike="noStrike" cap="none">
                <a:solidFill>
                  <a:srgbClr val="6C6351"/>
                </a:solidFill>
                <a:latin typeface="Quattrocento"/>
                <a:ea typeface="Quattrocento"/>
                <a:cs typeface="Quattrocento"/>
                <a:sym typeface="Quattrocento"/>
              </a:defRPr>
            </a:lvl7pPr>
            <a:lvl8pPr marL="2290763" marR="0" lvl="7" indent="-385763" algn="l" rtl="0">
              <a:spcBef>
                <a:spcPts val="320"/>
              </a:spcBef>
              <a:buClr>
                <a:srgbClr val="A19B86"/>
              </a:buClr>
              <a:buSzPct val="75000"/>
              <a:buFont typeface="Noto Sans Symbols"/>
              <a:buChar char="✱"/>
              <a:defRPr sz="1600" b="0" i="0" u="none" strike="noStrike" cap="none">
                <a:solidFill>
                  <a:srgbClr val="6C6351"/>
                </a:solidFill>
                <a:latin typeface="Quattrocento"/>
                <a:ea typeface="Quattrocento"/>
                <a:cs typeface="Quattrocento"/>
                <a:sym typeface="Quattrocento"/>
              </a:defRPr>
            </a:lvl8pPr>
            <a:lvl9pPr marL="2290763" marR="0" lvl="8" indent="-385763" algn="l" rtl="0">
              <a:spcBef>
                <a:spcPts val="320"/>
              </a:spcBef>
              <a:buClr>
                <a:srgbClr val="6C6351"/>
              </a:buClr>
              <a:buSzPct val="75000"/>
              <a:buFont typeface="Noto Sans Symbols"/>
              <a:buChar char="✱"/>
              <a:defRPr sz="1600" b="0" i="0" u="none" strike="noStrike" cap="none">
                <a:solidFill>
                  <a:srgbClr val="6C6351"/>
                </a:solidFill>
                <a:latin typeface="Quattrocento"/>
                <a:ea typeface="Quattrocento"/>
                <a:cs typeface="Quattrocento"/>
                <a:sym typeface="Quattrocento"/>
              </a:defRPr>
            </a:lvl9pPr>
          </a:lstStyle>
          <a:p>
            <a:endParaRPr/>
          </a:p>
        </p:txBody>
      </p:sp>
      <p:sp>
        <p:nvSpPr>
          <p:cNvPr id="97" name="Shape 97"/>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98" name="Shape 9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99" name="Shape 99"/>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a:solidFill>
                  <a:srgbClr val="6C6351"/>
                </a:solidFill>
                <a:latin typeface="Quattrocento"/>
                <a:ea typeface="Quattrocento"/>
                <a:cs typeface="Quattrocento"/>
                <a:sym typeface="Quattrocento"/>
              </a:rPr>
              <a:t>‹#›</a:t>
            </a:fld>
            <a:endParaRPr lang="en" sz="1100">
              <a:solidFill>
                <a:srgbClr val="6C6351"/>
              </a:solidFill>
              <a:latin typeface="Quattrocento"/>
              <a:ea typeface="Quattrocento"/>
              <a:cs typeface="Quattrocento"/>
              <a:sym typeface="Quattrocento"/>
            </a:endParaRPr>
          </a:p>
        </p:txBody>
      </p:sp>
      <p:cxnSp>
        <p:nvCxnSpPr>
          <p:cNvPr id="100" name="Shape 100"/>
          <p:cNvCxnSpPr/>
          <p:nvPr/>
        </p:nvCxnSpPr>
        <p:spPr>
          <a:xfrm>
            <a:off x="502920" y="1764926"/>
            <a:ext cx="3840479" cy="1190"/>
          </a:xfrm>
          <a:prstGeom prst="straightConnector1">
            <a:avLst/>
          </a:prstGeom>
          <a:noFill/>
          <a:ln w="9525" cap="flat" cmpd="sng">
            <a:solidFill>
              <a:schemeClr val="accent1"/>
            </a:solidFill>
            <a:prstDash val="solid"/>
            <a:round/>
            <a:headEnd type="none" w="med" len="med"/>
            <a:tailEnd type="none" w="med" len="med"/>
          </a:ln>
        </p:spPr>
      </p:cxnSp>
      <p:cxnSp>
        <p:nvCxnSpPr>
          <p:cNvPr id="101" name="Shape 101"/>
          <p:cNvCxnSpPr/>
          <p:nvPr/>
        </p:nvCxnSpPr>
        <p:spPr>
          <a:xfrm>
            <a:off x="4805044" y="1764926"/>
            <a:ext cx="3840479" cy="119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97539" y="312644"/>
            <a:ext cx="3840479" cy="1495985"/>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Quattrocento"/>
              <a:buNone/>
              <a:defRPr sz="44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4" name="Shape 104"/>
          <p:cNvSpPr txBox="1">
            <a:spLocks noGrp="1"/>
          </p:cNvSpPr>
          <p:nvPr>
            <p:ph type="body" idx="1"/>
          </p:nvPr>
        </p:nvSpPr>
        <p:spPr>
          <a:xfrm>
            <a:off x="4792532" y="302559"/>
            <a:ext cx="3840479" cy="4292063"/>
          </a:xfrm>
          <a:prstGeom prst="rect">
            <a:avLst/>
          </a:prstGeom>
          <a:noFill/>
          <a:ln>
            <a:noFill/>
          </a:ln>
        </p:spPr>
        <p:txBody>
          <a:bodyPr lIns="91425" tIns="91425" rIns="91425" bIns="91425" anchor="t" anchorCtr="0"/>
          <a:lstStyle>
            <a:lvl1pPr marL="457200" marR="0" lvl="0" indent="-361950" algn="l" rtl="0">
              <a:spcBef>
                <a:spcPts val="2000"/>
              </a:spcBef>
              <a:buClr>
                <a:srgbClr val="6C6351"/>
              </a:buClr>
              <a:buSzPct val="75000"/>
              <a:buFont typeface="Noto Sans Symbols"/>
              <a:buChar char="✱"/>
              <a:defRPr sz="2000" b="0" i="0" u="none" strike="noStrike" cap="none">
                <a:solidFill>
                  <a:srgbClr val="6C6351"/>
                </a:solidFill>
                <a:latin typeface="Quattrocento"/>
                <a:ea typeface="Quattrocento"/>
                <a:cs typeface="Quattrocento"/>
                <a:sym typeface="Quattrocento"/>
              </a:defRPr>
            </a:lvl1pPr>
            <a:lvl2pPr marL="914400" marR="0" lvl="1" indent="-361950" algn="l" rtl="0">
              <a:spcBef>
                <a:spcPts val="600"/>
              </a:spcBef>
              <a:buClr>
                <a:srgbClr val="A19B86"/>
              </a:buClr>
              <a:buSzPct val="75000"/>
              <a:buFont typeface="Noto Sans Symbols"/>
              <a:buChar char="✱"/>
              <a:defRPr sz="2000" b="0" i="0" u="none" strike="noStrike" cap="none">
                <a:solidFill>
                  <a:srgbClr val="6C6351"/>
                </a:solidFill>
                <a:latin typeface="Quattrocento"/>
                <a:ea typeface="Quattrocento"/>
                <a:cs typeface="Quattrocento"/>
                <a:sym typeface="Quattrocento"/>
              </a:defRPr>
            </a:lvl2pPr>
            <a:lvl3pPr marL="1371600" marR="0" lvl="2"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3pPr>
            <a:lvl4pPr marL="1828800" marR="0" lvl="3"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4pPr>
            <a:lvl5pPr marL="2286000" marR="0" lvl="4"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5pPr>
            <a:lvl6pPr marL="2290763" marR="0" lvl="5" indent="-376238"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6pPr>
            <a:lvl7pPr marL="2290763" marR="0" lvl="6" indent="-376238"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7pPr>
            <a:lvl8pPr marL="2290763" marR="0" lvl="7" indent="-376238"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8pPr>
            <a:lvl9pPr marL="2290763" marR="0" lvl="8" indent="-376238"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9pPr>
          </a:lstStyle>
          <a:p>
            <a:endParaRPr/>
          </a:p>
        </p:txBody>
      </p:sp>
      <p:sp>
        <p:nvSpPr>
          <p:cNvPr id="105" name="Shape 105"/>
          <p:cNvSpPr txBox="1">
            <a:spLocks noGrp="1"/>
          </p:cNvSpPr>
          <p:nvPr>
            <p:ph type="body" idx="2"/>
          </p:nvPr>
        </p:nvSpPr>
        <p:spPr>
          <a:xfrm>
            <a:off x="497539" y="1828800"/>
            <a:ext cx="3840479" cy="2487706"/>
          </a:xfrm>
          <a:prstGeom prst="rect">
            <a:avLst/>
          </a:prstGeom>
          <a:noFill/>
          <a:ln>
            <a:noFill/>
          </a:ln>
        </p:spPr>
        <p:txBody>
          <a:bodyPr lIns="91425" tIns="91425" rIns="91425" bIns="91425" anchor="t" anchorCtr="0"/>
          <a:lstStyle>
            <a:lvl1pPr marL="0" marR="0" lvl="0" indent="0" algn="ctr" rtl="0">
              <a:spcBef>
                <a:spcPts val="600"/>
              </a:spcBef>
              <a:buClr>
                <a:srgbClr val="6C6351"/>
              </a:buClr>
              <a:buFont typeface="Noto Sans Symbols"/>
              <a:buNone/>
              <a:defRPr sz="1700" b="0" i="0" u="none" strike="noStrike" cap="none">
                <a:solidFill>
                  <a:srgbClr val="6C6351"/>
                </a:solidFill>
                <a:latin typeface="Quattrocento"/>
                <a:ea typeface="Quattrocento"/>
                <a:cs typeface="Quattrocento"/>
                <a:sym typeface="Quattrocento"/>
              </a:defRPr>
            </a:lvl1pPr>
            <a:lvl2pPr marL="457200" marR="0" lvl="1" indent="0" algn="l" rtl="0">
              <a:spcBef>
                <a:spcPts val="600"/>
              </a:spcBef>
              <a:buClr>
                <a:srgbClr val="A19B86"/>
              </a:buClr>
              <a:buFont typeface="Noto Sans Symbols"/>
              <a:buNone/>
              <a:defRPr sz="1200" b="0" i="0" u="none" strike="noStrike" cap="none">
                <a:solidFill>
                  <a:srgbClr val="6C6351"/>
                </a:solidFill>
                <a:latin typeface="Quattrocento"/>
                <a:ea typeface="Quattrocento"/>
                <a:cs typeface="Quattrocento"/>
                <a:sym typeface="Quattrocento"/>
              </a:defRPr>
            </a:lvl2pPr>
            <a:lvl3pPr marL="914400" marR="0" lvl="2" indent="0" algn="l" rtl="0">
              <a:spcBef>
                <a:spcPts val="600"/>
              </a:spcBef>
              <a:buClr>
                <a:srgbClr val="6C6351"/>
              </a:buClr>
              <a:buFont typeface="Noto Sans Symbols"/>
              <a:buNone/>
              <a:defRPr sz="1000" b="0" i="0" u="none" strike="noStrike" cap="none">
                <a:solidFill>
                  <a:srgbClr val="6C6351"/>
                </a:solidFill>
                <a:latin typeface="Quattrocento"/>
                <a:ea typeface="Quattrocento"/>
                <a:cs typeface="Quattrocento"/>
                <a:sym typeface="Quattrocento"/>
              </a:defRPr>
            </a:lvl3pPr>
            <a:lvl4pPr marL="1371600" marR="0" lvl="3" indent="0" algn="l" rtl="0">
              <a:spcBef>
                <a:spcPts val="600"/>
              </a:spcBef>
              <a:buClr>
                <a:srgbClr val="A19B86"/>
              </a:buClr>
              <a:buFont typeface="Noto Sans Symbols"/>
              <a:buNone/>
              <a:defRPr sz="900" b="0" i="0" u="none" strike="noStrike" cap="none">
                <a:solidFill>
                  <a:srgbClr val="6C6351"/>
                </a:solidFill>
                <a:latin typeface="Quattrocento"/>
                <a:ea typeface="Quattrocento"/>
                <a:cs typeface="Quattrocento"/>
                <a:sym typeface="Quattrocento"/>
              </a:defRPr>
            </a:lvl4pPr>
            <a:lvl5pPr marL="1828800" marR="0" lvl="4" indent="0" algn="l" rtl="0">
              <a:spcBef>
                <a:spcPts val="600"/>
              </a:spcBef>
              <a:buClr>
                <a:srgbClr val="6C6351"/>
              </a:buClr>
              <a:buFont typeface="Noto Sans Symbols"/>
              <a:buNone/>
              <a:defRPr sz="900" b="0" i="0" u="none" strike="noStrike" cap="none">
                <a:solidFill>
                  <a:srgbClr val="6C6351"/>
                </a:solidFill>
                <a:latin typeface="Quattrocento"/>
                <a:ea typeface="Quattrocento"/>
                <a:cs typeface="Quattrocento"/>
                <a:sym typeface="Quattrocento"/>
              </a:defRPr>
            </a:lvl5pPr>
            <a:lvl6pPr marL="2286000" marR="0" lvl="5" indent="0" algn="l" rtl="0">
              <a:spcBef>
                <a:spcPts val="180"/>
              </a:spcBef>
              <a:buClr>
                <a:srgbClr val="A19B86"/>
              </a:buClr>
              <a:buFont typeface="Noto Sans Symbols"/>
              <a:buNone/>
              <a:defRPr sz="900" b="0" i="0" u="none" strike="noStrike" cap="none">
                <a:solidFill>
                  <a:srgbClr val="6C6351"/>
                </a:solidFill>
                <a:latin typeface="Quattrocento"/>
                <a:ea typeface="Quattrocento"/>
                <a:cs typeface="Quattrocento"/>
                <a:sym typeface="Quattrocento"/>
              </a:defRPr>
            </a:lvl6pPr>
            <a:lvl7pPr marL="2743200" marR="0" lvl="6" indent="0" algn="l" rtl="0">
              <a:spcBef>
                <a:spcPts val="180"/>
              </a:spcBef>
              <a:buClr>
                <a:srgbClr val="6C6351"/>
              </a:buClr>
              <a:buFont typeface="Noto Sans Symbols"/>
              <a:buNone/>
              <a:defRPr sz="900" b="0" i="0" u="none" strike="noStrike" cap="none">
                <a:solidFill>
                  <a:srgbClr val="6C6351"/>
                </a:solidFill>
                <a:latin typeface="Quattrocento"/>
                <a:ea typeface="Quattrocento"/>
                <a:cs typeface="Quattrocento"/>
                <a:sym typeface="Quattrocento"/>
              </a:defRPr>
            </a:lvl7pPr>
            <a:lvl8pPr marL="3200400" marR="0" lvl="7" indent="0" algn="l" rtl="0">
              <a:spcBef>
                <a:spcPts val="180"/>
              </a:spcBef>
              <a:buClr>
                <a:srgbClr val="A19B86"/>
              </a:buClr>
              <a:buFont typeface="Noto Sans Symbols"/>
              <a:buNone/>
              <a:defRPr sz="900" b="0" i="0" u="none" strike="noStrike" cap="none">
                <a:solidFill>
                  <a:srgbClr val="6C6351"/>
                </a:solidFill>
                <a:latin typeface="Quattrocento"/>
                <a:ea typeface="Quattrocento"/>
                <a:cs typeface="Quattrocento"/>
                <a:sym typeface="Quattrocento"/>
              </a:defRPr>
            </a:lvl8pPr>
            <a:lvl9pPr marL="3657600" marR="0" lvl="8" indent="0" algn="l" rtl="0">
              <a:spcBef>
                <a:spcPts val="180"/>
              </a:spcBef>
              <a:buClr>
                <a:srgbClr val="6C6351"/>
              </a:buClr>
              <a:buFont typeface="Noto Sans Symbols"/>
              <a:buNone/>
              <a:defRPr sz="900" b="0" i="0" u="none" strike="noStrike" cap="none">
                <a:solidFill>
                  <a:srgbClr val="6C6351"/>
                </a:solidFill>
                <a:latin typeface="Quattrocento"/>
                <a:ea typeface="Quattrocento"/>
                <a:cs typeface="Quattrocento"/>
                <a:sym typeface="Quattrocento"/>
              </a:defRPr>
            </a:lvl9pPr>
          </a:lstStyle>
          <a:p>
            <a:endParaRPr/>
          </a:p>
        </p:txBody>
      </p:sp>
      <p:sp>
        <p:nvSpPr>
          <p:cNvPr id="106" name="Shape 106"/>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107" name="Shape 10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108" name="Shape 108"/>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a:solidFill>
                  <a:srgbClr val="6C6351"/>
                </a:solidFill>
                <a:latin typeface="Quattrocento"/>
                <a:ea typeface="Quattrocento"/>
                <a:cs typeface="Quattrocento"/>
                <a:sym typeface="Quattrocento"/>
              </a:rPr>
              <a:t>‹#›</a:t>
            </a:fld>
            <a:endParaRPr lang="en" sz="1100">
              <a:solidFill>
                <a:srgbClr val="6C6351"/>
              </a:solidFill>
              <a:latin typeface="Quattrocento"/>
              <a:ea typeface="Quattrocento"/>
              <a:cs typeface="Quattrocento"/>
              <a:sym typeface="Quattrocen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97539" y="312644"/>
            <a:ext cx="3840479" cy="1495985"/>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Quattrocento"/>
              <a:buNone/>
              <a:defRPr sz="44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97539" y="1828800"/>
            <a:ext cx="3840479" cy="2487706"/>
          </a:xfrm>
          <a:prstGeom prst="rect">
            <a:avLst/>
          </a:prstGeom>
          <a:noFill/>
          <a:ln>
            <a:noFill/>
          </a:ln>
        </p:spPr>
        <p:txBody>
          <a:bodyPr lIns="91425" tIns="91425" rIns="91425" bIns="91425" anchor="t" anchorCtr="0"/>
          <a:lstStyle>
            <a:lvl1pPr marL="0" marR="0" lvl="0" indent="0" algn="ctr" rtl="0">
              <a:spcBef>
                <a:spcPts val="600"/>
              </a:spcBef>
              <a:buClr>
                <a:srgbClr val="6C6351"/>
              </a:buClr>
              <a:buFont typeface="Noto Sans Symbols"/>
              <a:buNone/>
              <a:defRPr sz="1700" b="0" i="0" u="none" strike="noStrike" cap="none">
                <a:solidFill>
                  <a:srgbClr val="6C6351"/>
                </a:solidFill>
                <a:latin typeface="Quattrocento"/>
                <a:ea typeface="Quattrocento"/>
                <a:cs typeface="Quattrocento"/>
                <a:sym typeface="Quattrocento"/>
              </a:defRPr>
            </a:lvl1pPr>
            <a:lvl2pPr marL="457200" marR="0" lvl="1" indent="0" algn="l" rtl="0">
              <a:spcBef>
                <a:spcPts val="600"/>
              </a:spcBef>
              <a:buClr>
                <a:srgbClr val="A19B86"/>
              </a:buClr>
              <a:buFont typeface="Noto Sans Symbols"/>
              <a:buNone/>
              <a:defRPr sz="1200" b="0" i="0" u="none" strike="noStrike" cap="none">
                <a:solidFill>
                  <a:srgbClr val="6C6351"/>
                </a:solidFill>
                <a:latin typeface="Quattrocento"/>
                <a:ea typeface="Quattrocento"/>
                <a:cs typeface="Quattrocento"/>
                <a:sym typeface="Quattrocento"/>
              </a:defRPr>
            </a:lvl2pPr>
            <a:lvl3pPr marL="914400" marR="0" lvl="2" indent="0" algn="l" rtl="0">
              <a:spcBef>
                <a:spcPts val="600"/>
              </a:spcBef>
              <a:buClr>
                <a:srgbClr val="6C6351"/>
              </a:buClr>
              <a:buFont typeface="Noto Sans Symbols"/>
              <a:buNone/>
              <a:defRPr sz="1000" b="0" i="0" u="none" strike="noStrike" cap="none">
                <a:solidFill>
                  <a:srgbClr val="6C6351"/>
                </a:solidFill>
                <a:latin typeface="Quattrocento"/>
                <a:ea typeface="Quattrocento"/>
                <a:cs typeface="Quattrocento"/>
                <a:sym typeface="Quattrocento"/>
              </a:defRPr>
            </a:lvl3pPr>
            <a:lvl4pPr marL="1371600" marR="0" lvl="3" indent="0" algn="l" rtl="0">
              <a:spcBef>
                <a:spcPts val="600"/>
              </a:spcBef>
              <a:buClr>
                <a:srgbClr val="A19B86"/>
              </a:buClr>
              <a:buFont typeface="Noto Sans Symbols"/>
              <a:buNone/>
              <a:defRPr sz="900" b="0" i="0" u="none" strike="noStrike" cap="none">
                <a:solidFill>
                  <a:srgbClr val="6C6351"/>
                </a:solidFill>
                <a:latin typeface="Quattrocento"/>
                <a:ea typeface="Quattrocento"/>
                <a:cs typeface="Quattrocento"/>
                <a:sym typeface="Quattrocento"/>
              </a:defRPr>
            </a:lvl4pPr>
            <a:lvl5pPr marL="1828800" marR="0" lvl="4" indent="0" algn="l" rtl="0">
              <a:spcBef>
                <a:spcPts val="600"/>
              </a:spcBef>
              <a:buClr>
                <a:srgbClr val="6C6351"/>
              </a:buClr>
              <a:buFont typeface="Noto Sans Symbols"/>
              <a:buNone/>
              <a:defRPr sz="900" b="0" i="0" u="none" strike="noStrike" cap="none">
                <a:solidFill>
                  <a:srgbClr val="6C6351"/>
                </a:solidFill>
                <a:latin typeface="Quattrocento"/>
                <a:ea typeface="Quattrocento"/>
                <a:cs typeface="Quattrocento"/>
                <a:sym typeface="Quattrocento"/>
              </a:defRPr>
            </a:lvl5pPr>
            <a:lvl6pPr marL="2286000" marR="0" lvl="5" indent="0" algn="l" rtl="0">
              <a:spcBef>
                <a:spcPts val="180"/>
              </a:spcBef>
              <a:buClr>
                <a:srgbClr val="A19B86"/>
              </a:buClr>
              <a:buFont typeface="Noto Sans Symbols"/>
              <a:buNone/>
              <a:defRPr sz="900" b="0" i="0" u="none" strike="noStrike" cap="none">
                <a:solidFill>
                  <a:srgbClr val="6C6351"/>
                </a:solidFill>
                <a:latin typeface="Quattrocento"/>
                <a:ea typeface="Quattrocento"/>
                <a:cs typeface="Quattrocento"/>
                <a:sym typeface="Quattrocento"/>
              </a:defRPr>
            </a:lvl6pPr>
            <a:lvl7pPr marL="2743200" marR="0" lvl="6" indent="0" algn="l" rtl="0">
              <a:spcBef>
                <a:spcPts val="180"/>
              </a:spcBef>
              <a:buClr>
                <a:srgbClr val="6C6351"/>
              </a:buClr>
              <a:buFont typeface="Noto Sans Symbols"/>
              <a:buNone/>
              <a:defRPr sz="900" b="0" i="0" u="none" strike="noStrike" cap="none">
                <a:solidFill>
                  <a:srgbClr val="6C6351"/>
                </a:solidFill>
                <a:latin typeface="Quattrocento"/>
                <a:ea typeface="Quattrocento"/>
                <a:cs typeface="Quattrocento"/>
                <a:sym typeface="Quattrocento"/>
              </a:defRPr>
            </a:lvl7pPr>
            <a:lvl8pPr marL="3200400" marR="0" lvl="7" indent="0" algn="l" rtl="0">
              <a:spcBef>
                <a:spcPts val="180"/>
              </a:spcBef>
              <a:buClr>
                <a:srgbClr val="A19B86"/>
              </a:buClr>
              <a:buFont typeface="Noto Sans Symbols"/>
              <a:buNone/>
              <a:defRPr sz="900" b="0" i="0" u="none" strike="noStrike" cap="none">
                <a:solidFill>
                  <a:srgbClr val="6C6351"/>
                </a:solidFill>
                <a:latin typeface="Quattrocento"/>
                <a:ea typeface="Quattrocento"/>
                <a:cs typeface="Quattrocento"/>
                <a:sym typeface="Quattrocento"/>
              </a:defRPr>
            </a:lvl8pPr>
            <a:lvl9pPr marL="3657600" marR="0" lvl="8" indent="0" algn="l" rtl="0">
              <a:spcBef>
                <a:spcPts val="180"/>
              </a:spcBef>
              <a:buClr>
                <a:srgbClr val="6C6351"/>
              </a:buClr>
              <a:buFont typeface="Noto Sans Symbols"/>
              <a:buNone/>
              <a:defRPr sz="900" b="0" i="0" u="none" strike="noStrike" cap="none">
                <a:solidFill>
                  <a:srgbClr val="6C6351"/>
                </a:solidFill>
                <a:latin typeface="Quattrocento"/>
                <a:ea typeface="Quattrocento"/>
                <a:cs typeface="Quattrocento"/>
                <a:sym typeface="Quattrocento"/>
              </a:defRPr>
            </a:lvl9pPr>
          </a:lstStyle>
          <a:p>
            <a:endParaRPr/>
          </a:p>
        </p:txBody>
      </p:sp>
      <p:sp>
        <p:nvSpPr>
          <p:cNvPr id="112" name="Shape 112"/>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113" name="Shape 11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114" name="Shape 114"/>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a:solidFill>
                  <a:srgbClr val="6C6351"/>
                </a:solidFill>
                <a:latin typeface="Quattrocento"/>
                <a:ea typeface="Quattrocento"/>
                <a:cs typeface="Quattrocento"/>
                <a:sym typeface="Quattrocento"/>
              </a:rPr>
              <a:t>‹#›</a:t>
            </a:fld>
            <a:endParaRPr lang="en" sz="1100">
              <a:solidFill>
                <a:srgbClr val="6C6351"/>
              </a:solidFill>
              <a:latin typeface="Quattrocento"/>
              <a:ea typeface="Quattrocento"/>
              <a:cs typeface="Quattrocento"/>
              <a:sym typeface="Quattrocento"/>
            </a:endParaRPr>
          </a:p>
        </p:txBody>
      </p:sp>
      <p:sp>
        <p:nvSpPr>
          <p:cNvPr id="115" name="Shape 115"/>
          <p:cNvSpPr>
            <a:spLocks noGrp="1"/>
          </p:cNvSpPr>
          <p:nvPr>
            <p:ph type="pic" idx="2"/>
          </p:nvPr>
        </p:nvSpPr>
        <p:spPr>
          <a:xfrm>
            <a:off x="4805044" y="322729"/>
            <a:ext cx="3840479" cy="4074458"/>
          </a:xfrm>
          <a:prstGeom prst="rect">
            <a:avLst/>
          </a:prstGeom>
          <a:solidFill>
            <a:srgbClr val="D8D8D8"/>
          </a:solidFill>
          <a:ln w="127000" cap="sq" cmpd="sng">
            <a:solidFill>
              <a:schemeClr val="lt1"/>
            </a:solidFill>
            <a:prstDash val="solid"/>
            <a:miter/>
            <a:headEnd type="none" w="med" len="med"/>
            <a:tailEnd type="none" w="med" len="med"/>
          </a:ln>
        </p:spPr>
        <p:txBody>
          <a:bodyPr lIns="91425" tIns="91425" rIns="91425" bIns="91425" anchor="t" anchorCtr="0"/>
          <a:lstStyle>
            <a:lvl1pPr marL="457200" marR="0" lvl="0" indent="-457200" algn="l" rtl="0">
              <a:spcBef>
                <a:spcPts val="2000"/>
              </a:spcBef>
              <a:buClr>
                <a:srgbClr val="EDAD68"/>
              </a:buClr>
              <a:buFont typeface="Noto Sans Symbols"/>
              <a:buNone/>
              <a:defRPr sz="2200" b="0" i="0" u="none" strike="noStrike" cap="none">
                <a:solidFill>
                  <a:srgbClr val="6C6351"/>
                </a:solidFill>
                <a:latin typeface="Quattrocento"/>
                <a:ea typeface="Quattrocento"/>
                <a:cs typeface="Quattrocento"/>
                <a:sym typeface="Quattrocento"/>
              </a:defRPr>
            </a:lvl1pPr>
            <a:lvl2pPr marL="457200" marR="0" lvl="1" indent="0" algn="l" rtl="0">
              <a:spcBef>
                <a:spcPts val="600"/>
              </a:spcBef>
              <a:buClr>
                <a:srgbClr val="A19B86"/>
              </a:buClr>
              <a:buFont typeface="Noto Sans Symbols"/>
              <a:buNone/>
              <a:defRPr sz="2800" b="0" i="0" u="none" strike="noStrike" cap="none">
                <a:solidFill>
                  <a:srgbClr val="6C6351"/>
                </a:solidFill>
                <a:latin typeface="Quattrocento"/>
                <a:ea typeface="Quattrocento"/>
                <a:cs typeface="Quattrocento"/>
                <a:sym typeface="Quattrocento"/>
              </a:defRPr>
            </a:lvl2pPr>
            <a:lvl3pPr marL="914400" marR="0" lvl="2" indent="0" algn="l" rtl="0">
              <a:spcBef>
                <a:spcPts val="600"/>
              </a:spcBef>
              <a:buClr>
                <a:srgbClr val="6C6351"/>
              </a:buClr>
              <a:buFont typeface="Noto Sans Symbols"/>
              <a:buNone/>
              <a:defRPr sz="2400" b="0" i="0" u="none" strike="noStrike" cap="none">
                <a:solidFill>
                  <a:srgbClr val="6C6351"/>
                </a:solidFill>
                <a:latin typeface="Quattrocento"/>
                <a:ea typeface="Quattrocento"/>
                <a:cs typeface="Quattrocento"/>
                <a:sym typeface="Quattrocento"/>
              </a:defRPr>
            </a:lvl3pPr>
            <a:lvl4pPr marL="1371600" marR="0" lvl="3" indent="0" algn="l" rtl="0">
              <a:spcBef>
                <a:spcPts val="600"/>
              </a:spcBef>
              <a:buClr>
                <a:srgbClr val="A19B86"/>
              </a:buClr>
              <a:buFont typeface="Noto Sans Symbols"/>
              <a:buNone/>
              <a:defRPr sz="2000" b="0" i="0" u="none" strike="noStrike" cap="none">
                <a:solidFill>
                  <a:srgbClr val="6C6351"/>
                </a:solidFill>
                <a:latin typeface="Quattrocento"/>
                <a:ea typeface="Quattrocento"/>
                <a:cs typeface="Quattrocento"/>
                <a:sym typeface="Quattrocento"/>
              </a:defRPr>
            </a:lvl4pPr>
            <a:lvl5pPr marL="1828800" marR="0" lvl="4" indent="0" algn="l" rtl="0">
              <a:spcBef>
                <a:spcPts val="600"/>
              </a:spcBef>
              <a:buClr>
                <a:srgbClr val="6C6351"/>
              </a:buClr>
              <a:buFont typeface="Noto Sans Symbols"/>
              <a:buNone/>
              <a:defRPr sz="2000" b="0" i="0" u="none" strike="noStrike" cap="none">
                <a:solidFill>
                  <a:srgbClr val="6C6351"/>
                </a:solidFill>
                <a:latin typeface="Quattrocento"/>
                <a:ea typeface="Quattrocento"/>
                <a:cs typeface="Quattrocento"/>
                <a:sym typeface="Quattrocento"/>
              </a:defRPr>
            </a:lvl5pPr>
            <a:lvl6pPr marL="2286000" marR="0" lvl="5" indent="0" algn="l" rtl="0">
              <a:spcBef>
                <a:spcPts val="400"/>
              </a:spcBef>
              <a:buClr>
                <a:srgbClr val="A19B86"/>
              </a:buClr>
              <a:buFont typeface="Noto Sans Symbols"/>
              <a:buNone/>
              <a:defRPr sz="2000" b="0" i="0" u="none" strike="noStrike" cap="none">
                <a:solidFill>
                  <a:srgbClr val="6C6351"/>
                </a:solidFill>
                <a:latin typeface="Quattrocento"/>
                <a:ea typeface="Quattrocento"/>
                <a:cs typeface="Quattrocento"/>
                <a:sym typeface="Quattrocento"/>
              </a:defRPr>
            </a:lvl6pPr>
            <a:lvl7pPr marL="2743200" marR="0" lvl="6" indent="0" algn="l" rtl="0">
              <a:spcBef>
                <a:spcPts val="400"/>
              </a:spcBef>
              <a:buClr>
                <a:srgbClr val="6C6351"/>
              </a:buClr>
              <a:buFont typeface="Noto Sans Symbols"/>
              <a:buNone/>
              <a:defRPr sz="2000" b="0" i="0" u="none" strike="noStrike" cap="none">
                <a:solidFill>
                  <a:srgbClr val="6C6351"/>
                </a:solidFill>
                <a:latin typeface="Quattrocento"/>
                <a:ea typeface="Quattrocento"/>
                <a:cs typeface="Quattrocento"/>
                <a:sym typeface="Quattrocento"/>
              </a:defRPr>
            </a:lvl7pPr>
            <a:lvl8pPr marL="3200400" marR="0" lvl="7" indent="0" algn="l" rtl="0">
              <a:spcBef>
                <a:spcPts val="400"/>
              </a:spcBef>
              <a:buClr>
                <a:srgbClr val="A19B86"/>
              </a:buClr>
              <a:buFont typeface="Noto Sans Symbols"/>
              <a:buNone/>
              <a:defRPr sz="2000" b="0" i="0" u="none" strike="noStrike" cap="none">
                <a:solidFill>
                  <a:srgbClr val="6C6351"/>
                </a:solidFill>
                <a:latin typeface="Quattrocento"/>
                <a:ea typeface="Quattrocento"/>
                <a:cs typeface="Quattrocento"/>
                <a:sym typeface="Quattrocento"/>
              </a:defRPr>
            </a:lvl8pPr>
            <a:lvl9pPr marL="3657600" marR="0" lvl="8" indent="0" algn="l" rtl="0">
              <a:spcBef>
                <a:spcPts val="400"/>
              </a:spcBef>
              <a:buClr>
                <a:srgbClr val="6C6351"/>
              </a:buClr>
              <a:buFont typeface="Noto Sans Symbols"/>
              <a:buNone/>
              <a:defRPr sz="2000" b="0" i="0" u="none" strike="noStrike" cap="none">
                <a:solidFill>
                  <a:srgbClr val="6C6351"/>
                </a:solidFill>
                <a:latin typeface="Quattrocento"/>
                <a:ea typeface="Quattrocento"/>
                <a:cs typeface="Quattrocento"/>
                <a:sym typeface="Quattrocen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98475" y="70596"/>
            <a:ext cx="8147051" cy="1089212"/>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Quattrocento"/>
              <a:buNone/>
              <a:defRPr sz="50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8" name="Shape 118"/>
          <p:cNvSpPr txBox="1">
            <a:spLocks noGrp="1"/>
          </p:cNvSpPr>
          <p:nvPr>
            <p:ph type="body" idx="1"/>
          </p:nvPr>
        </p:nvSpPr>
        <p:spPr>
          <a:xfrm rot="5400000">
            <a:off x="2935275" y="-1115627"/>
            <a:ext cx="3273448" cy="8147051"/>
          </a:xfrm>
          <a:prstGeom prst="rect">
            <a:avLst/>
          </a:prstGeom>
          <a:noFill/>
          <a:ln>
            <a:noFill/>
          </a:ln>
        </p:spPr>
        <p:txBody>
          <a:bodyPr lIns="91425" tIns="91425" rIns="91425" bIns="91425" anchor="t" anchorCtr="0"/>
          <a:lstStyle>
            <a:lvl1pPr marL="457200" marR="0" lvl="0" indent="-352425" algn="l" rtl="0">
              <a:spcBef>
                <a:spcPts val="2000"/>
              </a:spcBef>
              <a:buClr>
                <a:srgbClr val="6C6351"/>
              </a:buClr>
              <a:buSzPct val="75000"/>
              <a:buFont typeface="Noto Sans Symbols"/>
              <a:buChar char="✱"/>
              <a:defRPr sz="2200" b="0" i="0" u="none" strike="noStrike" cap="none">
                <a:solidFill>
                  <a:srgbClr val="6C6351"/>
                </a:solidFill>
                <a:latin typeface="Quattrocento"/>
                <a:ea typeface="Quattrocento"/>
                <a:cs typeface="Quattrocento"/>
                <a:sym typeface="Quattrocento"/>
              </a:defRPr>
            </a:lvl1pPr>
            <a:lvl2pPr marL="914400" marR="0" lvl="1" indent="-361950" algn="l" rtl="0">
              <a:spcBef>
                <a:spcPts val="600"/>
              </a:spcBef>
              <a:buClr>
                <a:srgbClr val="A19B86"/>
              </a:buClr>
              <a:buSzPct val="75000"/>
              <a:buFont typeface="Noto Sans Symbols"/>
              <a:buChar char="✱"/>
              <a:defRPr sz="2000" b="0" i="0" u="none" strike="noStrike" cap="none">
                <a:solidFill>
                  <a:srgbClr val="6C6351"/>
                </a:solidFill>
                <a:latin typeface="Quattrocento"/>
                <a:ea typeface="Quattrocento"/>
                <a:cs typeface="Quattrocento"/>
                <a:sym typeface="Quattrocento"/>
              </a:defRPr>
            </a:lvl2pPr>
            <a:lvl3pPr marL="1371600" marR="0" lvl="2"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3pPr>
            <a:lvl4pPr marL="1828800" marR="0" lvl="3"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4pPr>
            <a:lvl5pPr marL="2286000" marR="0" lvl="4"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5pPr>
            <a:lvl6pPr marL="2743200" marR="0" lvl="5" indent="-384175"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6pPr>
            <a:lvl7pPr marL="2743200" marR="0" lvl="6" indent="-371475"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7pPr>
            <a:lvl8pPr marL="2743200" marR="0" lvl="7" indent="-371475"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8pPr>
            <a:lvl9pPr marL="2743200" marR="0" lvl="8" indent="-371475"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9pPr>
          </a:lstStyle>
          <a:p>
            <a:endParaRPr/>
          </a:p>
        </p:txBody>
      </p:sp>
      <p:sp>
        <p:nvSpPr>
          <p:cNvPr id="119" name="Shape 119"/>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120" name="Shape 12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121" name="Shape 121"/>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a:solidFill>
                  <a:srgbClr val="6C6351"/>
                </a:solidFill>
                <a:latin typeface="Quattrocento"/>
                <a:ea typeface="Quattrocento"/>
                <a:cs typeface="Quattrocento"/>
                <a:sym typeface="Quattrocento"/>
              </a:rPr>
              <a:t>‹#›</a:t>
            </a:fld>
            <a:endParaRPr lang="en" sz="1100">
              <a:solidFill>
                <a:srgbClr val="6C6351"/>
              </a:solidFill>
              <a:latin typeface="Quattrocento"/>
              <a:ea typeface="Quattrocento"/>
              <a:cs typeface="Quattrocento"/>
              <a:sym typeface="Quattrocen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rot="5400000">
            <a:off x="5920768" y="1653778"/>
            <a:ext cx="4281487" cy="1600199"/>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Quattrocento"/>
              <a:buNone/>
              <a:defRPr sz="50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4" name="Shape 124"/>
          <p:cNvSpPr txBox="1">
            <a:spLocks noGrp="1"/>
          </p:cNvSpPr>
          <p:nvPr>
            <p:ph type="body" idx="1"/>
          </p:nvPr>
        </p:nvSpPr>
        <p:spPr>
          <a:xfrm rot="5400000">
            <a:off x="1620043" y="-795734"/>
            <a:ext cx="4281487" cy="6499224"/>
          </a:xfrm>
          <a:prstGeom prst="rect">
            <a:avLst/>
          </a:prstGeom>
          <a:noFill/>
          <a:ln>
            <a:noFill/>
          </a:ln>
        </p:spPr>
        <p:txBody>
          <a:bodyPr lIns="91425" tIns="91425" rIns="91425" bIns="91425" anchor="t" anchorCtr="0"/>
          <a:lstStyle>
            <a:lvl1pPr marL="457200" marR="0" lvl="0" indent="-352425" algn="l" rtl="0">
              <a:spcBef>
                <a:spcPts val="2000"/>
              </a:spcBef>
              <a:buClr>
                <a:srgbClr val="6C6351"/>
              </a:buClr>
              <a:buSzPct val="75000"/>
              <a:buFont typeface="Noto Sans Symbols"/>
              <a:buChar char="✱"/>
              <a:defRPr sz="2200" b="0" i="0" u="none" strike="noStrike" cap="none">
                <a:solidFill>
                  <a:srgbClr val="6C6351"/>
                </a:solidFill>
                <a:latin typeface="Quattrocento"/>
                <a:ea typeface="Quattrocento"/>
                <a:cs typeface="Quattrocento"/>
                <a:sym typeface="Quattrocento"/>
              </a:defRPr>
            </a:lvl1pPr>
            <a:lvl2pPr marL="914400" marR="0" lvl="1" indent="-361950" algn="l" rtl="0">
              <a:spcBef>
                <a:spcPts val="600"/>
              </a:spcBef>
              <a:buClr>
                <a:srgbClr val="A19B86"/>
              </a:buClr>
              <a:buSzPct val="75000"/>
              <a:buFont typeface="Noto Sans Symbols"/>
              <a:buChar char="✱"/>
              <a:defRPr sz="2000" b="0" i="0" u="none" strike="noStrike" cap="none">
                <a:solidFill>
                  <a:srgbClr val="6C6351"/>
                </a:solidFill>
                <a:latin typeface="Quattrocento"/>
                <a:ea typeface="Quattrocento"/>
                <a:cs typeface="Quattrocento"/>
                <a:sym typeface="Quattrocento"/>
              </a:defRPr>
            </a:lvl2pPr>
            <a:lvl3pPr marL="1371600" marR="0" lvl="2"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3pPr>
            <a:lvl4pPr marL="1828800" marR="0" lvl="3"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4pPr>
            <a:lvl5pPr marL="2286000" marR="0" lvl="4"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5pPr>
            <a:lvl6pPr marL="2743200" marR="0" lvl="5" indent="-384175"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6pPr>
            <a:lvl7pPr marL="3205163" marR="0" lvl="6" indent="-376238"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7pPr>
            <a:lvl8pPr marL="3657600" marR="0" lvl="7" indent="-384175"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8pPr>
            <a:lvl9pPr marL="4119563" marR="0" lvl="8" indent="-376237"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9pPr>
          </a:lstStyle>
          <a:p>
            <a:endParaRPr/>
          </a:p>
        </p:txBody>
      </p:sp>
      <p:sp>
        <p:nvSpPr>
          <p:cNvPr id="125" name="Shape 125"/>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126" name="Shape 12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127" name="Shape 127"/>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a:solidFill>
                  <a:srgbClr val="6C6351"/>
                </a:solidFill>
                <a:latin typeface="Quattrocento"/>
                <a:ea typeface="Quattrocento"/>
                <a:cs typeface="Quattrocento"/>
                <a:sym typeface="Quattrocento"/>
              </a:rPr>
              <a:t>‹#›</a:t>
            </a:fld>
            <a:endParaRPr lang="en" sz="1100">
              <a:solidFill>
                <a:srgbClr val="6C6351"/>
              </a:solidFill>
              <a:latin typeface="Quattrocento"/>
              <a:ea typeface="Quattrocento"/>
              <a:cs typeface="Quattrocento"/>
              <a:sym typeface="Quattrocen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losing">
    <p:bg>
      <p:bgPr>
        <a:blipFill rotWithShape="1">
          <a:blip r:embed="rId2">
            <a:alphaModFix/>
          </a:blip>
          <a:stretch>
            <a:fillRect/>
          </a:stretch>
        </a:blipFill>
        <a:effectLst/>
      </p:bgPr>
    </p:bg>
    <p:spTree>
      <p:nvGrpSpPr>
        <p:cNvPr id="1" name="Shape 128"/>
        <p:cNvGrpSpPr/>
        <p:nvPr/>
      </p:nvGrpSpPr>
      <p:grpSpPr>
        <a:xfrm>
          <a:off x="0" y="0"/>
          <a:ext cx="0" cy="0"/>
          <a:chOff x="0" y="0"/>
          <a:chExt cx="0" cy="0"/>
        </a:xfrm>
      </p:grpSpPr>
      <p:sp>
        <p:nvSpPr>
          <p:cNvPr id="129" name="Shape 129"/>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lt1"/>
                </a:solidFill>
                <a:latin typeface="Quattrocento"/>
                <a:ea typeface="Quattrocento"/>
                <a:cs typeface="Quattrocento"/>
                <a:sym typeface="Quattrocento"/>
              </a:defRPr>
            </a:lvl9pPr>
          </a:lstStyle>
          <a:p>
            <a:endParaRPr/>
          </a:p>
        </p:txBody>
      </p:sp>
      <p:sp>
        <p:nvSpPr>
          <p:cNvPr id="130" name="Shape 13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lt1"/>
                </a:solidFill>
                <a:latin typeface="Quattrocento"/>
                <a:ea typeface="Quattrocento"/>
                <a:cs typeface="Quattrocento"/>
                <a:sym typeface="Quattrocento"/>
              </a:defRPr>
            </a:lvl9pPr>
          </a:lstStyle>
          <a:p>
            <a:endParaRPr/>
          </a:p>
        </p:txBody>
      </p:sp>
      <p:sp>
        <p:nvSpPr>
          <p:cNvPr id="131" name="Shape 131"/>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a:solidFill>
                  <a:srgbClr val="6C6351"/>
                </a:solidFill>
                <a:latin typeface="Quattrocento"/>
                <a:ea typeface="Quattrocento"/>
                <a:cs typeface="Quattrocento"/>
                <a:sym typeface="Quattrocento"/>
              </a:rPr>
              <a:t>‹#›</a:t>
            </a:fld>
            <a:endParaRPr lang="en" sz="1100">
              <a:solidFill>
                <a:srgbClr val="6C6351"/>
              </a:solidFill>
              <a:latin typeface="Quattrocento"/>
              <a:ea typeface="Quattrocento"/>
              <a:cs typeface="Quattrocento"/>
              <a:sym typeface="Quattrocen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98475" y="70596"/>
            <a:ext cx="8147051" cy="1089212"/>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Quattrocento"/>
              <a:buNone/>
              <a:defRPr sz="5000" b="0" i="0" u="none" strike="noStrike" cap="none">
                <a:solidFill>
                  <a:schemeClr val="dk1"/>
                </a:solidFill>
                <a:latin typeface="Quattrocento"/>
                <a:ea typeface="Quattrocento"/>
                <a:cs typeface="Quattrocento"/>
                <a:sym typeface="Quattrocen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498475" y="1321173"/>
            <a:ext cx="8147051" cy="3273448"/>
          </a:xfrm>
          <a:prstGeom prst="rect">
            <a:avLst/>
          </a:prstGeom>
          <a:noFill/>
          <a:ln>
            <a:noFill/>
          </a:ln>
        </p:spPr>
        <p:txBody>
          <a:bodyPr lIns="91425" tIns="91425" rIns="91425" bIns="91425" anchor="t" anchorCtr="0"/>
          <a:lstStyle>
            <a:lvl1pPr marL="457200" marR="0" lvl="0" indent="-352425" algn="l" rtl="0">
              <a:spcBef>
                <a:spcPts val="2000"/>
              </a:spcBef>
              <a:buClr>
                <a:srgbClr val="6C6351"/>
              </a:buClr>
              <a:buSzPct val="75000"/>
              <a:buFont typeface="Noto Sans Symbols"/>
              <a:buChar char="✱"/>
              <a:defRPr sz="2200" b="0" i="0" u="none" strike="noStrike" cap="none">
                <a:solidFill>
                  <a:srgbClr val="6C6351"/>
                </a:solidFill>
                <a:latin typeface="Quattrocento"/>
                <a:ea typeface="Quattrocento"/>
                <a:cs typeface="Quattrocento"/>
                <a:sym typeface="Quattrocento"/>
              </a:defRPr>
            </a:lvl1pPr>
            <a:lvl2pPr marL="914400" marR="0" lvl="1" indent="-361950" algn="l" rtl="0">
              <a:spcBef>
                <a:spcPts val="600"/>
              </a:spcBef>
              <a:buClr>
                <a:srgbClr val="A19B86"/>
              </a:buClr>
              <a:buSzPct val="75000"/>
              <a:buFont typeface="Noto Sans Symbols"/>
              <a:buChar char="✱"/>
              <a:defRPr sz="2000" b="0" i="0" u="none" strike="noStrike" cap="none">
                <a:solidFill>
                  <a:srgbClr val="6C6351"/>
                </a:solidFill>
                <a:latin typeface="Quattrocento"/>
                <a:ea typeface="Quattrocento"/>
                <a:cs typeface="Quattrocento"/>
                <a:sym typeface="Quattrocento"/>
              </a:defRPr>
            </a:lvl2pPr>
            <a:lvl3pPr marL="1371600" marR="0" lvl="2"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3pPr>
            <a:lvl4pPr marL="1828800" marR="0" lvl="3" indent="-371475" algn="l" rtl="0">
              <a:spcBef>
                <a:spcPts val="60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4pPr>
            <a:lvl5pPr marL="2286000" marR="0" lvl="4" indent="-371475" algn="l" rtl="0">
              <a:spcBef>
                <a:spcPts val="60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5pPr>
            <a:lvl6pPr marL="2743200" marR="0" lvl="5" indent="-384175"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6pPr>
            <a:lvl7pPr marL="3205163" marR="0" lvl="6" indent="-376238"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7pPr>
            <a:lvl8pPr marL="3657600" marR="0" lvl="7" indent="-384175" algn="l" rtl="0">
              <a:spcBef>
                <a:spcPts val="360"/>
              </a:spcBef>
              <a:buClr>
                <a:srgbClr val="A19B86"/>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8pPr>
            <a:lvl9pPr marL="4119563" marR="0" lvl="8" indent="-376237" algn="l" rtl="0">
              <a:spcBef>
                <a:spcPts val="360"/>
              </a:spcBef>
              <a:buClr>
                <a:srgbClr val="6C6351"/>
              </a:buClr>
              <a:buSzPct val="75000"/>
              <a:buFont typeface="Noto Sans Symbols"/>
              <a:buChar char="✱"/>
              <a:defRPr sz="1800" b="0" i="0" u="none" strike="noStrike" cap="none">
                <a:solidFill>
                  <a:srgbClr val="6C6351"/>
                </a:solidFill>
                <a:latin typeface="Quattrocento"/>
                <a:ea typeface="Quattrocento"/>
                <a:cs typeface="Quattrocento"/>
                <a:sym typeface="Quattrocento"/>
              </a:defRPr>
            </a:lvl9pPr>
          </a:lstStyle>
          <a:p>
            <a:endParaRPr/>
          </a:p>
        </p:txBody>
      </p:sp>
      <p:sp>
        <p:nvSpPr>
          <p:cNvPr id="53" name="Shape 53"/>
          <p:cNvSpPr txBox="1">
            <a:spLocks noGrp="1"/>
          </p:cNvSpPr>
          <p:nvPr>
            <p:ph type="dt" idx="10"/>
          </p:nvPr>
        </p:nvSpPr>
        <p:spPr>
          <a:xfrm>
            <a:off x="188258"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54" name="Shape 5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rgbClr val="6C6351"/>
                </a:solidFill>
                <a:latin typeface="Quattrocento"/>
                <a:ea typeface="Quattrocento"/>
                <a:cs typeface="Quattrocento"/>
                <a:sym typeface="Quattrocento"/>
              </a:defRPr>
            </a:lvl1pPr>
            <a:lvl2pPr marL="457200" marR="0" lvl="1" indent="0" algn="l" rtl="0">
              <a:spcBef>
                <a:spcPts val="0"/>
              </a:spcBef>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0"/>
              </a:spcBef>
              <a:buNone/>
              <a:defRPr sz="1800" b="0" i="0" u="none" strike="noStrike" cap="none">
                <a:solidFill>
                  <a:schemeClr val="dk1"/>
                </a:solidFill>
                <a:latin typeface="Quattrocento"/>
                <a:ea typeface="Quattrocento"/>
                <a:cs typeface="Quattrocento"/>
                <a:sym typeface="Quattrocento"/>
              </a:defRPr>
            </a:lvl3pPr>
            <a:lvl4pPr marL="1371600" marR="0" lvl="3" indent="0" algn="l" rtl="0">
              <a:spcBef>
                <a:spcPts val="0"/>
              </a:spcBef>
              <a:buNone/>
              <a:defRPr sz="1800" b="0" i="0" u="none" strike="noStrike" cap="none">
                <a:solidFill>
                  <a:schemeClr val="dk1"/>
                </a:solidFill>
                <a:latin typeface="Quattrocento"/>
                <a:ea typeface="Quattrocento"/>
                <a:cs typeface="Quattrocento"/>
                <a:sym typeface="Quattrocento"/>
              </a:defRPr>
            </a:lvl4pPr>
            <a:lvl5pPr marL="1828800" marR="0" lvl="4" indent="0" algn="l" rtl="0">
              <a:spcBef>
                <a:spcPts val="0"/>
              </a:spcBef>
              <a:buNone/>
              <a:defRPr sz="1800" b="0" i="0" u="none" strike="noStrike" cap="none">
                <a:solidFill>
                  <a:schemeClr val="dk1"/>
                </a:solidFill>
                <a:latin typeface="Quattrocento"/>
                <a:ea typeface="Quattrocento"/>
                <a:cs typeface="Quattrocento"/>
                <a:sym typeface="Quattrocento"/>
              </a:defRPr>
            </a:lvl5pPr>
            <a:lvl6pPr marL="2286000" marR="0" lvl="5" indent="0" algn="l" rtl="0">
              <a:spcBef>
                <a:spcPts val="0"/>
              </a:spcBef>
              <a:buNone/>
              <a:defRPr sz="1800" b="0" i="0" u="none" strike="noStrike" cap="none">
                <a:solidFill>
                  <a:schemeClr val="dk1"/>
                </a:solidFill>
                <a:latin typeface="Quattrocento"/>
                <a:ea typeface="Quattrocento"/>
                <a:cs typeface="Quattrocento"/>
                <a:sym typeface="Quattrocento"/>
              </a:defRPr>
            </a:lvl6pPr>
            <a:lvl7pPr marL="2743200" marR="0" lvl="6" indent="0" algn="l" rtl="0">
              <a:spcBef>
                <a:spcPts val="0"/>
              </a:spcBef>
              <a:buNone/>
              <a:defRPr sz="1800" b="0" i="0" u="none" strike="noStrike" cap="none">
                <a:solidFill>
                  <a:schemeClr val="dk1"/>
                </a:solidFill>
                <a:latin typeface="Quattrocento"/>
                <a:ea typeface="Quattrocento"/>
                <a:cs typeface="Quattrocento"/>
                <a:sym typeface="Quattrocento"/>
              </a:defRPr>
            </a:lvl7pPr>
            <a:lvl8pPr marL="3200400" marR="0" lvl="7" indent="0" algn="l" rtl="0">
              <a:spcBef>
                <a:spcPts val="0"/>
              </a:spcBef>
              <a:buNone/>
              <a:defRPr sz="1800" b="0" i="0" u="none" strike="noStrike" cap="none">
                <a:solidFill>
                  <a:schemeClr val="dk1"/>
                </a:solidFill>
                <a:latin typeface="Quattrocento"/>
                <a:ea typeface="Quattrocento"/>
                <a:cs typeface="Quattrocento"/>
                <a:sym typeface="Quattrocento"/>
              </a:defRPr>
            </a:lvl8pPr>
            <a:lvl9pPr marL="3657600" marR="0" lvl="8" indent="0" algn="l" rtl="0">
              <a:spcBef>
                <a:spcPts val="0"/>
              </a:spcBef>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55" name="Shape 55"/>
          <p:cNvSpPr txBox="1">
            <a:spLocks noGrp="1"/>
          </p:cNvSpPr>
          <p:nvPr>
            <p:ph type="sldNum" idx="12"/>
          </p:nvPr>
        </p:nvSpPr>
        <p:spPr>
          <a:xfrm>
            <a:off x="6817659"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100" b="0" i="0" u="none" strike="noStrike" cap="none">
                <a:solidFill>
                  <a:srgbClr val="6C6351"/>
                </a:solidFill>
                <a:latin typeface="Quattrocento"/>
                <a:ea typeface="Quattrocento"/>
                <a:cs typeface="Quattrocento"/>
                <a:sym typeface="Quattrocento"/>
              </a:rPr>
              <a:t>‹#›</a:t>
            </a:fld>
            <a:endParaRPr lang="en" sz="1100" b="0" i="0" u="none" strike="noStrike" cap="none">
              <a:solidFill>
                <a:srgbClr val="6C6351"/>
              </a:solidFill>
              <a:latin typeface="Quattrocento"/>
              <a:ea typeface="Quattrocento"/>
              <a:cs typeface="Quattrocento"/>
              <a:sym typeface="Quattrocent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term=Bisgaier%20J%5bAuthor%5d&amp;cauthor=true&amp;cauthor_uid=2214776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www.ncbi.nlm.nih.gov/pubmed/?term=Rhodes%20KV%5bAuthor%5d&amp;cauthor=true&amp;cauthor_uid=22147760" TargetMode="External"/><Relationship Id="rId4" Type="http://schemas.openxmlformats.org/officeDocument/2006/relationships/hyperlink" Target="http://www.ncbi.nlm.nih.gov/pubmed/?term=Polsky%20D%5bAuthor%5d&amp;cauthor=true&amp;cauthor_uid=2214776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 sz="3600" dirty="0"/>
              <a:t>Intersections between the Movement for a National Health Program and the Fight for Racial Justice</a:t>
            </a:r>
          </a:p>
        </p:txBody>
      </p:sp>
      <p:sp>
        <p:nvSpPr>
          <p:cNvPr id="137" name="Shape 137"/>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rtl="0">
              <a:spcBef>
                <a:spcPts val="0"/>
              </a:spcBef>
              <a:buNone/>
            </a:pPr>
            <a:r>
              <a:rPr lang="en" dirty="0"/>
              <a:t>Lily Ostrer (M2), Charlotte Austin (M2), </a:t>
            </a:r>
          </a:p>
          <a:p>
            <a:pPr lvl="0" rtl="0">
              <a:spcBef>
                <a:spcPts val="0"/>
              </a:spcBef>
              <a:buNone/>
            </a:pPr>
            <a:r>
              <a:rPr lang="en" dirty="0"/>
              <a:t>Ebiere Okah </a:t>
            </a:r>
            <a:r>
              <a:rPr lang="en" dirty="0" smtClean="0"/>
              <a:t>(</a:t>
            </a:r>
            <a:r>
              <a:rPr lang="en-US" dirty="0" smtClean="0"/>
              <a:t>Scholarly Year</a:t>
            </a:r>
            <a:r>
              <a:rPr lang="en" dirty="0" smtClean="0"/>
              <a:t>), </a:t>
            </a:r>
            <a:r>
              <a:rPr lang="en" dirty="0"/>
              <a:t>Salman Ahsan (M2)</a:t>
            </a:r>
          </a:p>
          <a:p>
            <a:pPr lvl="0" rtl="0">
              <a:spcBef>
                <a:spcPts val="0"/>
              </a:spcBef>
              <a:buNone/>
            </a:pPr>
            <a:endParaRPr dirty="0"/>
          </a:p>
          <a:p>
            <a:pPr lvl="0">
              <a:spcBef>
                <a:spcPts val="0"/>
              </a:spcBef>
              <a:buNone/>
            </a:pPr>
            <a:r>
              <a:rPr lang="en" dirty="0"/>
              <a:t>Icahn School of Medicine at Mount Sinai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98475" y="70596"/>
            <a:ext cx="8147051" cy="1089212"/>
          </a:xfrm>
          <a:prstGeom prst="rect">
            <a:avLst/>
          </a:prstGeom>
          <a:noFill/>
          <a:ln>
            <a:noFill/>
          </a:ln>
        </p:spPr>
        <p:txBody>
          <a:bodyPr lIns="91425" tIns="45700" rIns="91425" bIns="45700" anchor="b" anchorCtr="0">
            <a:noAutofit/>
          </a:bodyPr>
          <a:lstStyle/>
          <a:p>
            <a:pPr marL="0" marR="0" lvl="0" indent="0" algn="ctr" rtl="0">
              <a:spcBef>
                <a:spcPts val="0"/>
              </a:spcBef>
              <a:buClr>
                <a:schemeClr val="dk1"/>
              </a:buClr>
              <a:buSzPct val="25000"/>
              <a:buFont typeface="Quattrocento"/>
              <a:buNone/>
            </a:pPr>
            <a:r>
              <a:rPr lang="en" sz="4200" b="0" i="0" u="none" strike="noStrike" cap="none">
                <a:solidFill>
                  <a:schemeClr val="dk1"/>
                </a:solidFill>
                <a:latin typeface="Quattrocento"/>
                <a:ea typeface="Quattrocento"/>
                <a:cs typeface="Quattrocento"/>
                <a:sym typeface="Quattrocento"/>
              </a:rPr>
              <a:t>ACA, 20</a:t>
            </a:r>
            <a:r>
              <a:rPr lang="en" sz="4200"/>
              <a:t>10</a:t>
            </a:r>
          </a:p>
        </p:txBody>
      </p:sp>
      <p:sp>
        <p:nvSpPr>
          <p:cNvPr id="210" name="Shape 210"/>
          <p:cNvSpPr txBox="1">
            <a:spLocks noGrp="1"/>
          </p:cNvSpPr>
          <p:nvPr>
            <p:ph type="body" idx="1"/>
          </p:nvPr>
        </p:nvSpPr>
        <p:spPr>
          <a:xfrm>
            <a:off x="498475" y="1321173"/>
            <a:ext cx="8147051" cy="3273448"/>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6C6351"/>
              </a:buClr>
              <a:buSzPct val="75000"/>
              <a:buFont typeface="Noto Sans Symbols"/>
              <a:buChar char="✱"/>
            </a:pPr>
            <a:r>
              <a:rPr lang="en" sz="2200" b="0" i="0" u="none" strike="noStrike" cap="none">
                <a:solidFill>
                  <a:srgbClr val="6C6351"/>
                </a:solidFill>
                <a:latin typeface="Quattrocento"/>
                <a:ea typeface="Quattrocento"/>
                <a:cs typeface="Quattrocento"/>
                <a:sym typeface="Quattrocento"/>
              </a:rPr>
              <a:t>Composed of two laws:</a:t>
            </a:r>
          </a:p>
          <a:p>
            <a:pPr marL="914400" marR="0" lvl="1" indent="-457200" algn="l" rtl="0">
              <a:spcBef>
                <a:spcPts val="600"/>
              </a:spcBef>
              <a:spcAft>
                <a:spcPts val="0"/>
              </a:spcAft>
              <a:buClr>
                <a:srgbClr val="A19B86"/>
              </a:buClr>
              <a:buSzPct val="75000"/>
              <a:buFont typeface="Noto Sans Symbols"/>
              <a:buChar char="✱"/>
            </a:pPr>
            <a:r>
              <a:rPr lang="en" sz="2000" b="0" i="0" u="none" strike="noStrike" cap="none">
                <a:solidFill>
                  <a:srgbClr val="6C6351"/>
                </a:solidFill>
                <a:latin typeface="Quattrocento"/>
                <a:ea typeface="Quattrocento"/>
                <a:cs typeface="Quattrocento"/>
                <a:sym typeface="Quattrocento"/>
              </a:rPr>
              <a:t>Patient protection and Affordable Care Act</a:t>
            </a:r>
          </a:p>
          <a:p>
            <a:pPr marL="914400" marR="0" lvl="1" indent="-457200" algn="l" rtl="0">
              <a:spcBef>
                <a:spcPts val="600"/>
              </a:spcBef>
              <a:spcAft>
                <a:spcPts val="0"/>
              </a:spcAft>
              <a:buClr>
                <a:srgbClr val="A19B86"/>
              </a:buClr>
              <a:buSzPct val="75000"/>
              <a:buFont typeface="Noto Sans Symbols"/>
              <a:buChar char="✱"/>
            </a:pPr>
            <a:r>
              <a:rPr lang="en" sz="2000" b="0" i="0" u="none" strike="noStrike" cap="none">
                <a:solidFill>
                  <a:srgbClr val="6C6351"/>
                </a:solidFill>
                <a:latin typeface="Quattrocento"/>
                <a:ea typeface="Quattrocento"/>
                <a:cs typeface="Quattrocento"/>
                <a:sym typeface="Quattrocento"/>
              </a:rPr>
              <a:t>Health Care and Education Reconciliation Act of 2010</a:t>
            </a:r>
          </a:p>
          <a:p>
            <a:pPr marL="457200" marR="0" lvl="0" indent="-457200" algn="l" rtl="0">
              <a:spcBef>
                <a:spcPts val="2000"/>
              </a:spcBef>
              <a:spcAft>
                <a:spcPts val="0"/>
              </a:spcAft>
              <a:buClr>
                <a:srgbClr val="6C6351"/>
              </a:buClr>
              <a:buSzPct val="75000"/>
              <a:buFont typeface="Noto Sans Symbols"/>
              <a:buChar char="✱"/>
            </a:pPr>
            <a:r>
              <a:rPr lang="en" sz="2200" b="0" i="0" u="none" strike="noStrike" cap="none">
                <a:solidFill>
                  <a:srgbClr val="6C6351"/>
                </a:solidFill>
                <a:latin typeface="Quattrocento"/>
                <a:ea typeface="Quattrocento"/>
                <a:cs typeface="Quattrocento"/>
                <a:sym typeface="Quattrocento"/>
              </a:rPr>
              <a:t>Increase both private and public insurance</a:t>
            </a:r>
            <a:r>
              <a:rPr lang="en"/>
              <a:t>, reducing the number of uninsured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98475" y="70596"/>
            <a:ext cx="8147099" cy="1089299"/>
          </a:xfrm>
          <a:prstGeom prst="rect">
            <a:avLst/>
          </a:prstGeom>
        </p:spPr>
        <p:txBody>
          <a:bodyPr lIns="91425" tIns="91425" rIns="91425" bIns="91425" anchor="b" anchorCtr="0">
            <a:noAutofit/>
          </a:bodyPr>
          <a:lstStyle/>
          <a:p>
            <a:pPr lvl="0">
              <a:spcBef>
                <a:spcPts val="0"/>
              </a:spcBef>
              <a:buNone/>
            </a:pPr>
            <a:r>
              <a:rPr lang="en"/>
              <a:t>ACA and Race</a:t>
            </a:r>
          </a:p>
        </p:txBody>
      </p:sp>
      <p:sp>
        <p:nvSpPr>
          <p:cNvPr id="216" name="Shape 216"/>
          <p:cNvSpPr txBox="1">
            <a:spLocks noGrp="1"/>
          </p:cNvSpPr>
          <p:nvPr>
            <p:ph type="body" idx="1"/>
          </p:nvPr>
        </p:nvSpPr>
        <p:spPr>
          <a:xfrm>
            <a:off x="498475" y="1321173"/>
            <a:ext cx="8147099" cy="3273299"/>
          </a:xfrm>
          <a:prstGeom prst="rect">
            <a:avLst/>
          </a:prstGeom>
        </p:spPr>
        <p:txBody>
          <a:bodyPr lIns="91425" tIns="91425" rIns="91425" bIns="91425" anchor="t" anchorCtr="0">
            <a:noAutofit/>
          </a:bodyPr>
          <a:lstStyle/>
          <a:p>
            <a:pPr marL="457200" lvl="0" indent="-228600" rtl="0">
              <a:spcBef>
                <a:spcPts val="0"/>
              </a:spcBef>
            </a:pPr>
            <a:r>
              <a:rPr lang="en"/>
              <a:t>Right-wing pundits link ACA to anti-white agenda</a:t>
            </a:r>
            <a:br>
              <a:rPr lang="en"/>
            </a:br>
            <a:endParaRPr lang="en"/>
          </a:p>
          <a:p>
            <a:pPr marL="457200" lvl="0" indent="-228600" rtl="0">
              <a:spcBef>
                <a:spcPts val="0"/>
              </a:spcBef>
            </a:pPr>
            <a:r>
              <a:rPr lang="en"/>
              <a:t>“Racial prejudice predicts opposition to Obama and his health care reform plan”</a:t>
            </a:r>
            <a:br>
              <a:rPr lang="en"/>
            </a:br>
            <a:endParaRPr lang="en"/>
          </a:p>
          <a:p>
            <a:pPr marL="457200" lvl="0" indent="-228600" rtl="0">
              <a:spcBef>
                <a:spcPts val="0"/>
              </a:spcBef>
            </a:pPr>
            <a:r>
              <a:rPr lang="en"/>
              <a:t>“Racism undermines support for government spending”</a:t>
            </a:r>
          </a:p>
          <a:p>
            <a:pPr marL="0" lvl="0" indent="0" rtl="0">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98475" y="70596"/>
            <a:ext cx="8147051" cy="1089212"/>
          </a:xfrm>
          <a:prstGeom prst="rect">
            <a:avLst/>
          </a:prstGeom>
          <a:noFill/>
          <a:ln>
            <a:noFill/>
          </a:ln>
        </p:spPr>
        <p:txBody>
          <a:bodyPr lIns="91425" tIns="45700" rIns="91425" bIns="45700" anchor="b" anchorCtr="0">
            <a:noAutofit/>
          </a:bodyPr>
          <a:lstStyle/>
          <a:p>
            <a:pPr marL="0" marR="0" lvl="0" indent="0" algn="ctr" rtl="0">
              <a:spcBef>
                <a:spcPts val="0"/>
              </a:spcBef>
              <a:buClr>
                <a:schemeClr val="dk1"/>
              </a:buClr>
              <a:buSzPct val="25000"/>
              <a:buFont typeface="Quattrocento"/>
              <a:buNone/>
            </a:pPr>
            <a:r>
              <a:rPr lang="en" sz="4200" b="0" i="0" u="none" strike="noStrike" cap="none">
                <a:solidFill>
                  <a:schemeClr val="dk1"/>
                </a:solidFill>
                <a:latin typeface="Quattrocento"/>
                <a:ea typeface="Quattrocento"/>
                <a:cs typeface="Quattrocento"/>
                <a:sym typeface="Quattrocento"/>
              </a:rPr>
              <a:t>Medicaid Expansion</a:t>
            </a:r>
          </a:p>
        </p:txBody>
      </p:sp>
      <p:sp>
        <p:nvSpPr>
          <p:cNvPr id="222" name="Shape 222"/>
          <p:cNvSpPr txBox="1">
            <a:spLocks noGrp="1"/>
          </p:cNvSpPr>
          <p:nvPr>
            <p:ph type="body" idx="1"/>
          </p:nvPr>
        </p:nvSpPr>
        <p:spPr>
          <a:xfrm>
            <a:off x="498475" y="1321173"/>
            <a:ext cx="8147051" cy="3273448"/>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6C6351"/>
              </a:buClr>
              <a:buSzPct val="75000"/>
              <a:buFont typeface="Noto Sans Symbols"/>
              <a:buChar char="✱"/>
            </a:pPr>
            <a:r>
              <a:rPr lang="en" sz="2200" b="0" i="0" u="none" strike="noStrike" cap="none">
                <a:solidFill>
                  <a:srgbClr val="6C6351"/>
                </a:solidFill>
                <a:latin typeface="Quattrocento"/>
                <a:ea typeface="Quattrocento"/>
                <a:cs typeface="Quattrocento"/>
                <a:sym typeface="Quattrocento"/>
              </a:rPr>
              <a:t>Original law required expansion to anyone making less than 138% of federal poverty level</a:t>
            </a:r>
          </a:p>
          <a:p>
            <a:pPr marL="457200" marR="0" lvl="0" indent="-457200" algn="l" rtl="0">
              <a:spcBef>
                <a:spcPts val="2000"/>
              </a:spcBef>
              <a:spcAft>
                <a:spcPts val="0"/>
              </a:spcAft>
              <a:buClr>
                <a:srgbClr val="6C6351"/>
              </a:buClr>
              <a:buSzPct val="75000"/>
              <a:buFont typeface="Noto Sans Symbols"/>
              <a:buChar char="✱"/>
            </a:pPr>
            <a:r>
              <a:rPr lang="en" sz="2200" b="0" i="0" u="none" strike="noStrike" cap="none">
                <a:solidFill>
                  <a:srgbClr val="6C6351"/>
                </a:solidFill>
                <a:latin typeface="Quattrocento"/>
                <a:ea typeface="Quattrocento"/>
                <a:cs typeface="Quattrocento"/>
                <a:sym typeface="Quattrocento"/>
              </a:rPr>
              <a:t>Federal government covers all costs of expansion until 2016, then 90% of costs after that </a:t>
            </a:r>
          </a:p>
          <a:p>
            <a:pPr marL="457200" marR="0" lvl="0" indent="-457200" algn="l" rtl="0">
              <a:spcBef>
                <a:spcPts val="2000"/>
              </a:spcBef>
              <a:buClr>
                <a:srgbClr val="6C6351"/>
              </a:buClr>
              <a:buSzPct val="75000"/>
              <a:buFont typeface="Noto Sans Symbols"/>
              <a:buChar char="✱"/>
            </a:pPr>
            <a:r>
              <a:rPr lang="en" sz="2200" b="0" i="0" u="none" strike="noStrike" cap="none">
                <a:solidFill>
                  <a:srgbClr val="6C6351"/>
                </a:solidFill>
                <a:latin typeface="Quattrocento"/>
                <a:ea typeface="Quattrocento"/>
                <a:cs typeface="Quattrocento"/>
                <a:sym typeface="Quattrocento"/>
              </a:rPr>
              <a:t>Supreme court struck down the “required” expansion allowing states to decide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Shape 227"/>
          <p:cNvSpPr/>
          <p:nvPr/>
        </p:nvSpPr>
        <p:spPr>
          <a:xfrm>
            <a:off x="4479667" y="2433250"/>
            <a:ext cx="184666"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a:solidFill>
                  <a:schemeClr val="dk1"/>
                </a:solidFill>
                <a:latin typeface="Quattrocento"/>
                <a:ea typeface="Quattrocento"/>
                <a:cs typeface="Quattrocento"/>
                <a:sym typeface="Quattrocento"/>
              </a:rPr>
              <a:t>￼</a:t>
            </a:r>
          </a:p>
        </p:txBody>
      </p:sp>
      <p:sp>
        <p:nvSpPr>
          <p:cNvPr id="228" name="Shape 228"/>
          <p:cNvSpPr/>
          <p:nvPr/>
        </p:nvSpPr>
        <p:spPr>
          <a:xfrm>
            <a:off x="4479667" y="2433250"/>
            <a:ext cx="184666"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a:solidFill>
                  <a:schemeClr val="dk1"/>
                </a:solidFill>
                <a:latin typeface="Quattrocento"/>
                <a:ea typeface="Quattrocento"/>
                <a:cs typeface="Quattrocento"/>
                <a:sym typeface="Quattrocento"/>
              </a:rPr>
              <a:t>￼</a:t>
            </a:r>
          </a:p>
        </p:txBody>
      </p:sp>
      <p:pic>
        <p:nvPicPr>
          <p:cNvPr id="229" name="Shape 229"/>
          <p:cNvPicPr preferRelativeResize="0"/>
          <p:nvPr/>
        </p:nvPicPr>
        <p:blipFill rotWithShape="1">
          <a:blip r:embed="rId3">
            <a:alphaModFix/>
          </a:blip>
          <a:srcRect/>
          <a:stretch/>
        </p:blipFill>
        <p:spPr>
          <a:xfrm>
            <a:off x="0" y="0"/>
            <a:ext cx="9144000" cy="5141332"/>
          </a:xfrm>
          <a:prstGeom prst="rect">
            <a:avLst/>
          </a:prstGeom>
          <a:noFill/>
          <a:ln>
            <a:noFill/>
          </a:ln>
        </p:spPr>
      </p:pic>
      <p:sp>
        <p:nvSpPr>
          <p:cNvPr id="230" name="Shape 230"/>
          <p:cNvSpPr txBox="1"/>
          <p:nvPr/>
        </p:nvSpPr>
        <p:spPr>
          <a:xfrm>
            <a:off x="2954421" y="300789"/>
            <a:ext cx="4866105"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200">
                <a:solidFill>
                  <a:schemeClr val="dk1"/>
                </a:solidFill>
                <a:latin typeface="Quattrocento"/>
                <a:ea typeface="Quattrocento"/>
                <a:cs typeface="Quattrocento"/>
                <a:sym typeface="Quattrocento"/>
              </a:rPr>
              <a:t>Poverty Rate, 2013</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a:stretch/>
        </p:blipFill>
        <p:spPr>
          <a:xfrm>
            <a:off x="0" y="0"/>
            <a:ext cx="9144000" cy="5072903"/>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98450" y="70596"/>
            <a:ext cx="8147099" cy="1089299"/>
          </a:xfrm>
          <a:prstGeom prst="rect">
            <a:avLst/>
          </a:prstGeom>
          <a:noFill/>
          <a:ln>
            <a:noFill/>
          </a:ln>
        </p:spPr>
        <p:txBody>
          <a:bodyPr lIns="91425" tIns="45700" rIns="91425" bIns="45700" anchor="b" anchorCtr="0">
            <a:noAutofit/>
          </a:bodyPr>
          <a:lstStyle/>
          <a:p>
            <a:pPr marL="0" marR="0" lvl="0" indent="0" algn="ctr" rtl="0">
              <a:spcBef>
                <a:spcPts val="0"/>
              </a:spcBef>
              <a:buClr>
                <a:schemeClr val="dk1"/>
              </a:buClr>
              <a:buSzPct val="25000"/>
              <a:buFont typeface="Quattrocento"/>
              <a:buNone/>
            </a:pPr>
            <a:r>
              <a:rPr lang="en" sz="5000" b="0" i="0" u="none" strike="noStrike" cap="none">
                <a:solidFill>
                  <a:schemeClr val="dk1"/>
                </a:solidFill>
                <a:latin typeface="Quattrocento"/>
                <a:ea typeface="Quattrocento"/>
                <a:cs typeface="Quattrocento"/>
                <a:sym typeface="Quattrocento"/>
              </a:rPr>
              <a:t>The</a:t>
            </a:r>
            <a:r>
              <a:rPr lang="en"/>
              <a:t> Coverage Gap</a:t>
            </a:r>
          </a:p>
        </p:txBody>
      </p:sp>
      <p:sp>
        <p:nvSpPr>
          <p:cNvPr id="241" name="Shape 241"/>
          <p:cNvSpPr txBox="1"/>
          <p:nvPr/>
        </p:nvSpPr>
        <p:spPr>
          <a:xfrm>
            <a:off x="0" y="4777500"/>
            <a:ext cx="7883399" cy="366000"/>
          </a:xfrm>
          <a:prstGeom prst="rect">
            <a:avLst/>
          </a:prstGeom>
          <a:noFill/>
          <a:ln>
            <a:noFill/>
          </a:ln>
        </p:spPr>
        <p:txBody>
          <a:bodyPr lIns="91425" tIns="91425" rIns="91425" bIns="91425" anchor="t" anchorCtr="0">
            <a:noAutofit/>
          </a:bodyPr>
          <a:lstStyle/>
          <a:p>
            <a:pPr lvl="0" rtl="0">
              <a:spcBef>
                <a:spcPts val="0"/>
              </a:spcBef>
              <a:buNone/>
            </a:pPr>
            <a:r>
              <a:rPr lang="en"/>
              <a:t>Source: Kaiser Family Foundation</a:t>
            </a:r>
          </a:p>
        </p:txBody>
      </p:sp>
      <p:pic>
        <p:nvPicPr>
          <p:cNvPr id="242" name="Shape 242"/>
          <p:cNvPicPr preferRelativeResize="0"/>
          <p:nvPr/>
        </p:nvPicPr>
        <p:blipFill>
          <a:blip r:embed="rId3">
            <a:alphaModFix/>
          </a:blip>
          <a:stretch>
            <a:fillRect/>
          </a:stretch>
        </p:blipFill>
        <p:spPr>
          <a:xfrm>
            <a:off x="2044737" y="1354375"/>
            <a:ext cx="5054475" cy="3294550"/>
          </a:xfrm>
          <a:prstGeom prst="rect">
            <a:avLst/>
          </a:prstGeom>
          <a:noFill/>
          <a:ln>
            <a:noFill/>
          </a:ln>
        </p:spPr>
      </p:pic>
      <p:sp>
        <p:nvSpPr>
          <p:cNvPr id="243" name="Shape 243"/>
          <p:cNvSpPr txBox="1"/>
          <p:nvPr/>
        </p:nvSpPr>
        <p:spPr>
          <a:xfrm>
            <a:off x="6785475" y="3086100"/>
            <a:ext cx="1246199" cy="20475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98475" y="70596"/>
            <a:ext cx="8147099" cy="1089299"/>
          </a:xfrm>
          <a:prstGeom prst="rect">
            <a:avLst/>
          </a:prstGeom>
          <a:noFill/>
          <a:ln>
            <a:noFill/>
          </a:ln>
        </p:spPr>
        <p:txBody>
          <a:bodyPr lIns="91425" tIns="45700" rIns="91425" bIns="45700" anchor="b" anchorCtr="0">
            <a:noAutofit/>
          </a:bodyPr>
          <a:lstStyle/>
          <a:p>
            <a:pPr marL="0" marR="0" lvl="0" indent="0" rtl="0">
              <a:spcBef>
                <a:spcPts val="0"/>
              </a:spcBef>
              <a:buClr>
                <a:schemeClr val="dk1"/>
              </a:buClr>
              <a:buSzPct val="25000"/>
              <a:buFont typeface="Quattrocento"/>
              <a:buNone/>
            </a:pPr>
            <a:r>
              <a:rPr lang="en" sz="4200"/>
              <a:t>Racial Disparities in Coverage</a:t>
            </a:r>
          </a:p>
        </p:txBody>
      </p:sp>
      <p:sp>
        <p:nvSpPr>
          <p:cNvPr id="249" name="Shape 249"/>
          <p:cNvSpPr txBox="1"/>
          <p:nvPr/>
        </p:nvSpPr>
        <p:spPr>
          <a:xfrm>
            <a:off x="564075" y="4755750"/>
            <a:ext cx="7883399" cy="366000"/>
          </a:xfrm>
          <a:prstGeom prst="rect">
            <a:avLst/>
          </a:prstGeom>
          <a:noFill/>
          <a:ln>
            <a:noFill/>
          </a:ln>
        </p:spPr>
        <p:txBody>
          <a:bodyPr lIns="91425" tIns="91425" rIns="91425" bIns="91425" anchor="t" anchorCtr="0">
            <a:noAutofit/>
          </a:bodyPr>
          <a:lstStyle/>
          <a:p>
            <a:pPr lvl="0" rtl="0">
              <a:spcBef>
                <a:spcPts val="0"/>
              </a:spcBef>
              <a:buNone/>
            </a:pPr>
            <a:r>
              <a:rPr lang="en"/>
              <a:t>Source: Kaiser Family Foundation</a:t>
            </a:r>
          </a:p>
        </p:txBody>
      </p:sp>
      <p:pic>
        <p:nvPicPr>
          <p:cNvPr id="250" name="Shape 250"/>
          <p:cNvPicPr preferRelativeResize="0"/>
          <p:nvPr/>
        </p:nvPicPr>
        <p:blipFill rotWithShape="1">
          <a:blip r:embed="rId3">
            <a:alphaModFix/>
          </a:blip>
          <a:srcRect t="6033" b="11198"/>
          <a:stretch/>
        </p:blipFill>
        <p:spPr>
          <a:xfrm>
            <a:off x="1420337" y="1260775"/>
            <a:ext cx="6303324" cy="35542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3">
            <a:alphaModFix/>
          </a:blip>
          <a:srcRect t="5814" b="7137"/>
          <a:stretch/>
        </p:blipFill>
        <p:spPr>
          <a:xfrm>
            <a:off x="1506775" y="1283075"/>
            <a:ext cx="6204900" cy="3525599"/>
          </a:xfrm>
          <a:prstGeom prst="rect">
            <a:avLst/>
          </a:prstGeom>
          <a:noFill/>
          <a:ln>
            <a:noFill/>
          </a:ln>
        </p:spPr>
      </p:pic>
      <p:sp>
        <p:nvSpPr>
          <p:cNvPr id="256" name="Shape 256"/>
          <p:cNvSpPr txBox="1"/>
          <p:nvPr/>
        </p:nvSpPr>
        <p:spPr>
          <a:xfrm>
            <a:off x="564075" y="4755750"/>
            <a:ext cx="7883399" cy="366000"/>
          </a:xfrm>
          <a:prstGeom prst="rect">
            <a:avLst/>
          </a:prstGeom>
          <a:noFill/>
          <a:ln>
            <a:noFill/>
          </a:ln>
        </p:spPr>
        <p:txBody>
          <a:bodyPr lIns="91425" tIns="91425" rIns="91425" bIns="91425" anchor="t" anchorCtr="0">
            <a:noAutofit/>
          </a:bodyPr>
          <a:lstStyle/>
          <a:p>
            <a:pPr lvl="0" rtl="0">
              <a:spcBef>
                <a:spcPts val="0"/>
              </a:spcBef>
              <a:buNone/>
            </a:pPr>
            <a:r>
              <a:rPr lang="en"/>
              <a:t>Source: Kaiser Family Foundation</a:t>
            </a:r>
          </a:p>
        </p:txBody>
      </p:sp>
      <p:sp>
        <p:nvSpPr>
          <p:cNvPr id="257" name="Shape 257"/>
          <p:cNvSpPr txBox="1">
            <a:spLocks noGrp="1"/>
          </p:cNvSpPr>
          <p:nvPr>
            <p:ph type="title" idx="4294967295"/>
          </p:nvPr>
        </p:nvSpPr>
        <p:spPr>
          <a:xfrm>
            <a:off x="498475" y="70596"/>
            <a:ext cx="8147099" cy="1089299"/>
          </a:xfrm>
          <a:prstGeom prst="rect">
            <a:avLst/>
          </a:prstGeom>
          <a:noFill/>
          <a:ln>
            <a:noFill/>
          </a:ln>
        </p:spPr>
        <p:txBody>
          <a:bodyPr lIns="91425" tIns="45700" rIns="91425" bIns="45700" anchor="b" anchorCtr="0">
            <a:noAutofit/>
          </a:bodyPr>
          <a:lstStyle/>
          <a:p>
            <a:pPr marL="0" marR="0" lvl="0" indent="0" algn="ctr" rtl="0">
              <a:spcBef>
                <a:spcPts val="0"/>
              </a:spcBef>
              <a:buClr>
                <a:schemeClr val="dk1"/>
              </a:buClr>
              <a:buSzPct val="25000"/>
              <a:buFont typeface="Quattrocento"/>
              <a:buNone/>
            </a:pPr>
            <a:r>
              <a:rPr lang="en" sz="4200"/>
              <a:t>Race and Coverage Gap</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a:blip r:embed="rId3">
            <a:alphaModFix/>
          </a:blip>
          <a:stretch>
            <a:fillRect/>
          </a:stretch>
        </p:blipFill>
        <p:spPr>
          <a:xfrm>
            <a:off x="1187075" y="0"/>
            <a:ext cx="6785199" cy="4792375"/>
          </a:xfrm>
          <a:prstGeom prst="rect">
            <a:avLst/>
          </a:prstGeom>
          <a:noFill/>
          <a:ln>
            <a:noFill/>
          </a:ln>
        </p:spPr>
      </p:pic>
      <p:sp>
        <p:nvSpPr>
          <p:cNvPr id="263" name="Shape 263"/>
          <p:cNvSpPr txBox="1"/>
          <p:nvPr/>
        </p:nvSpPr>
        <p:spPr>
          <a:xfrm>
            <a:off x="1973900" y="4744925"/>
            <a:ext cx="5466300" cy="607500"/>
          </a:xfrm>
          <a:prstGeom prst="rect">
            <a:avLst/>
          </a:prstGeom>
          <a:noFill/>
          <a:ln>
            <a:noFill/>
          </a:ln>
        </p:spPr>
        <p:txBody>
          <a:bodyPr lIns="91425" tIns="91425" rIns="91425" bIns="91425" anchor="t" anchorCtr="0">
            <a:noAutofit/>
          </a:bodyPr>
          <a:lstStyle/>
          <a:p>
            <a:pPr lvl="0">
              <a:spcBef>
                <a:spcPts val="0"/>
              </a:spcBef>
              <a:buNone/>
            </a:pPr>
            <a:r>
              <a:rPr lang="en"/>
              <a:t>source: Kaiser Family Foundation http://kff.org/statedata/</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142875" y="209550"/>
            <a:ext cx="8858250" cy="47244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89325"/>
            <a:ext cx="8520599" cy="572699"/>
          </a:xfrm>
          <a:prstGeom prst="rect">
            <a:avLst/>
          </a:prstGeom>
        </p:spPr>
        <p:txBody>
          <a:bodyPr lIns="91425" tIns="91425" rIns="91425" bIns="91425" anchor="t" anchorCtr="0">
            <a:noAutofit/>
          </a:bodyPr>
          <a:lstStyle/>
          <a:p>
            <a:pPr lvl="0">
              <a:spcBef>
                <a:spcPts val="0"/>
              </a:spcBef>
              <a:buNone/>
            </a:pPr>
            <a:r>
              <a:rPr lang="en" dirty="0"/>
              <a:t>History </a:t>
            </a:r>
          </a:p>
        </p:txBody>
      </p:sp>
      <p:sp>
        <p:nvSpPr>
          <p:cNvPr id="143" name="Shape 143"/>
          <p:cNvSpPr txBox="1">
            <a:spLocks noGrp="1"/>
          </p:cNvSpPr>
          <p:nvPr>
            <p:ph type="body" idx="1"/>
          </p:nvPr>
        </p:nvSpPr>
        <p:spPr>
          <a:xfrm>
            <a:off x="311700" y="553030"/>
            <a:ext cx="8520599" cy="3758040"/>
          </a:xfrm>
          <a:prstGeom prst="rect">
            <a:avLst/>
          </a:prstGeom>
        </p:spPr>
        <p:txBody>
          <a:bodyPr lIns="91425" tIns="91425" rIns="91425" bIns="91425" anchor="t" anchorCtr="0">
            <a:noAutofit/>
          </a:bodyPr>
          <a:lstStyle/>
          <a:p>
            <a:pPr marL="457200" lvl="0" indent="-317500" rtl="0">
              <a:spcBef>
                <a:spcPts val="0"/>
              </a:spcBef>
              <a:buSzPct val="100000"/>
            </a:pPr>
            <a:r>
              <a:rPr lang="en" sz="1400" dirty="0" smtClean="0"/>
              <a:t>“</a:t>
            </a:r>
            <a:r>
              <a:rPr lang="en" sz="1400" dirty="0"/>
              <a:t>It is also in part the history of </a:t>
            </a:r>
            <a:r>
              <a:rPr lang="en" b="1" dirty="0">
                <a:solidFill>
                  <a:srgbClr val="FF0000"/>
                </a:solidFill>
              </a:rPr>
              <a:t>racism</a:t>
            </a:r>
            <a:r>
              <a:rPr lang="en" sz="1400" dirty="0"/>
              <a:t>, with which President Roosevelt had to come to terms to get his New Deal programs past Southern Democrats in Congress who insisted on control over who got welfare and how much.”</a:t>
            </a:r>
          </a:p>
          <a:p>
            <a:pPr marL="457200" lvl="0" indent="-317500" rtl="0">
              <a:spcBef>
                <a:spcPts val="0"/>
              </a:spcBef>
              <a:buSzPct val="100000"/>
            </a:pPr>
            <a:r>
              <a:rPr lang="en" sz="1400" dirty="0"/>
              <a:t>"Truman's linking of</a:t>
            </a:r>
            <a:r>
              <a:rPr lang="en" dirty="0"/>
              <a:t> </a:t>
            </a:r>
            <a:r>
              <a:rPr lang="en" b="1" dirty="0">
                <a:solidFill>
                  <a:srgbClr val="FF0000"/>
                </a:solidFill>
              </a:rPr>
              <a:t>civil rights and health insurance</a:t>
            </a:r>
            <a:r>
              <a:rPr lang="en" sz="1400" dirty="0"/>
              <a:t>…. exacerbated </a:t>
            </a:r>
            <a:r>
              <a:rPr lang="en" b="1" dirty="0">
                <a:solidFill>
                  <a:srgbClr val="FF0000"/>
                </a:solidFill>
              </a:rPr>
              <a:t>southern fears</a:t>
            </a:r>
            <a:r>
              <a:rPr lang="en" sz="1400" dirty="0">
                <a:solidFill>
                  <a:srgbClr val="FF0000"/>
                </a:solidFill>
              </a:rPr>
              <a:t> </a:t>
            </a:r>
            <a:r>
              <a:rPr lang="en" sz="1400" dirty="0"/>
              <a:t>that a national program would challenge the </a:t>
            </a:r>
            <a:r>
              <a:rPr lang="en" b="1" dirty="0">
                <a:solidFill>
                  <a:srgbClr val="FF0000"/>
                </a:solidFill>
              </a:rPr>
              <a:t>racial segregation of health services</a:t>
            </a:r>
            <a:r>
              <a:rPr lang="en" sz="1400" dirty="0">
                <a:solidFill>
                  <a:srgbClr val="FF0000"/>
                </a:solidFill>
              </a:rPr>
              <a:t> </a:t>
            </a:r>
            <a:r>
              <a:rPr lang="en" sz="1400" dirty="0"/>
              <a:t>in the South.”</a:t>
            </a:r>
          </a:p>
          <a:p>
            <a:pPr marL="457200" lvl="0" indent="-317500" rtl="0">
              <a:spcBef>
                <a:spcPts val="0"/>
              </a:spcBef>
              <a:buSzPct val="100000"/>
            </a:pPr>
            <a:r>
              <a:rPr lang="en" sz="1400" dirty="0"/>
              <a:t> “But unlike Britain, France or Canada, the United States of 1947 had a peculiar feature -- a large, </a:t>
            </a:r>
            <a:r>
              <a:rPr lang="en" b="1" dirty="0">
                <a:solidFill>
                  <a:srgbClr val="FF0000"/>
                </a:solidFill>
              </a:rPr>
              <a:t>Apartheid</a:t>
            </a:r>
            <a:r>
              <a:rPr lang="en" sz="1400" dirty="0">
                <a:solidFill>
                  <a:srgbClr val="FF0000"/>
                </a:solidFill>
              </a:rPr>
              <a:t> </a:t>
            </a:r>
            <a:r>
              <a:rPr lang="en" b="1" dirty="0">
                <a:solidFill>
                  <a:srgbClr val="FF0000"/>
                </a:solidFill>
              </a:rPr>
              <a:t>state</a:t>
            </a:r>
            <a:r>
              <a:rPr lang="en" sz="1400" dirty="0">
                <a:solidFill>
                  <a:srgbClr val="FF0000"/>
                </a:solidFill>
              </a:rPr>
              <a:t> </a:t>
            </a:r>
            <a:r>
              <a:rPr lang="en" sz="1400" dirty="0"/>
              <a:t>in the South which since the aftermath of the Civil War had sought to deprive the newly-freed </a:t>
            </a:r>
            <a:r>
              <a:rPr lang="en" b="1" dirty="0">
                <a:solidFill>
                  <a:srgbClr val="FF0000"/>
                </a:solidFill>
              </a:rPr>
              <a:t>black</a:t>
            </a:r>
            <a:r>
              <a:rPr lang="en" sz="1400" dirty="0">
                <a:solidFill>
                  <a:srgbClr val="FF0000"/>
                </a:solidFill>
              </a:rPr>
              <a:t> </a:t>
            </a:r>
            <a:r>
              <a:rPr lang="en" sz="1400" dirty="0"/>
              <a:t>population of their rights through </a:t>
            </a:r>
            <a:r>
              <a:rPr lang="en" b="1" dirty="0">
                <a:solidFill>
                  <a:srgbClr val="FF0000"/>
                </a:solidFill>
              </a:rPr>
              <a:t>discrimination</a:t>
            </a:r>
            <a:r>
              <a:rPr lang="en" sz="1400" dirty="0">
                <a:solidFill>
                  <a:srgbClr val="FF0000"/>
                </a:solidFill>
              </a:rPr>
              <a:t> </a:t>
            </a:r>
            <a:r>
              <a:rPr lang="en" sz="1400" dirty="0"/>
              <a:t>and terror”</a:t>
            </a:r>
          </a:p>
          <a:p>
            <a:pPr marL="457200" lvl="0" indent="-317500" rtl="0">
              <a:spcBef>
                <a:spcPts val="0"/>
              </a:spcBef>
              <a:buSzPct val="100000"/>
            </a:pPr>
            <a:r>
              <a:rPr lang="en" sz="1400" dirty="0"/>
              <a:t>“Southern politicians figured that Truman's proposals for national health insurance would mean federally-funded hospitals where </a:t>
            </a:r>
            <a:r>
              <a:rPr lang="en" b="1" dirty="0">
                <a:solidFill>
                  <a:srgbClr val="FF0000"/>
                </a:solidFill>
              </a:rPr>
              <a:t>black patients would be treated alongside whites</a:t>
            </a:r>
            <a:r>
              <a:rPr lang="en" sz="1400" dirty="0"/>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Shape 273"/>
          <p:cNvPicPr preferRelativeResize="0"/>
          <p:nvPr/>
        </p:nvPicPr>
        <p:blipFill>
          <a:blip r:embed="rId3">
            <a:alphaModFix/>
          </a:blip>
          <a:stretch>
            <a:fillRect/>
          </a:stretch>
        </p:blipFill>
        <p:spPr>
          <a:xfrm>
            <a:off x="2045625" y="318200"/>
            <a:ext cx="4514850" cy="41148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a:blip r:embed="rId3">
            <a:alphaModFix/>
          </a:blip>
          <a:stretch>
            <a:fillRect/>
          </a:stretch>
        </p:blipFill>
        <p:spPr>
          <a:xfrm rot="5400000">
            <a:off x="2373462" y="-1323362"/>
            <a:ext cx="4397074" cy="770325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We participate in this every day: </a:t>
            </a:r>
          </a:p>
          <a:p>
            <a:pPr lvl="0">
              <a:spcBef>
                <a:spcPts val="0"/>
              </a:spcBef>
              <a:buNone/>
            </a:pPr>
            <a:r>
              <a:rPr lang="en"/>
              <a:t>Segregated Care at Mount Sinai </a:t>
            </a:r>
          </a:p>
        </p:txBody>
      </p:sp>
      <p:sp>
        <p:nvSpPr>
          <p:cNvPr id="284" name="Shape 284"/>
          <p:cNvSpPr txBox="1">
            <a:spLocks noGrp="1"/>
          </p:cNvSpPr>
          <p:nvPr>
            <p:ph type="body" idx="1"/>
          </p:nvPr>
        </p:nvSpPr>
        <p:spPr>
          <a:xfrm>
            <a:off x="311700" y="1486250"/>
            <a:ext cx="8520599" cy="2377500"/>
          </a:xfrm>
          <a:prstGeom prst="rect">
            <a:avLst/>
          </a:prstGeom>
        </p:spPr>
        <p:txBody>
          <a:bodyPr lIns="91425" tIns="91425" rIns="91425" bIns="91425" anchor="t" anchorCtr="0">
            <a:noAutofit/>
          </a:bodyPr>
          <a:lstStyle/>
          <a:p>
            <a:pPr lvl="0">
              <a:spcBef>
                <a:spcPts val="0"/>
              </a:spcBef>
              <a:buNone/>
            </a:pPr>
            <a:r>
              <a:rPr lang="en"/>
              <a:t>Insurance status is a major mechanism to perpetuate racism in health care -- to provide worse care to people of color</a:t>
            </a:r>
          </a:p>
        </p:txBody>
      </p:sp>
      <p:graphicFrame>
        <p:nvGraphicFramePr>
          <p:cNvPr id="285" name="Shape 285"/>
          <p:cNvGraphicFramePr/>
          <p:nvPr/>
        </p:nvGraphicFramePr>
        <p:xfrm>
          <a:off x="2110528" y="2737943"/>
          <a:ext cx="4485275" cy="2024994"/>
        </p:xfrm>
        <a:graphic>
          <a:graphicData uri="http://schemas.openxmlformats.org/drawingml/2006/table">
            <a:tbl>
              <a:tblPr>
                <a:noFill/>
                <a:tableStyleId>{3E3F16BD-5C2E-4106-AD27-29C6D3966857}</a:tableStyleId>
              </a:tblPr>
              <a:tblGrid>
                <a:gridCol w="382850"/>
                <a:gridCol w="939050"/>
                <a:gridCol w="1243000"/>
                <a:gridCol w="382850"/>
                <a:gridCol w="1154675"/>
                <a:gridCol w="382850"/>
              </a:tblGrid>
              <a:tr h="222875">
                <a:tc gridSpan="6">
                  <a:txBody>
                    <a:bodyPr/>
                    <a:lstStyle/>
                    <a:p>
                      <a:pPr marL="0" marR="0" lvl="0" indent="0" algn="l" rtl="0">
                        <a:spcBef>
                          <a:spcPts val="0"/>
                        </a:spcBef>
                        <a:buSzPct val="25000"/>
                        <a:buNone/>
                      </a:pPr>
                      <a:r>
                        <a:rPr lang="en" sz="1400" b="1" i="0" u="none" strike="noStrike" cap="none">
                          <a:solidFill>
                            <a:srgbClr val="000000"/>
                          </a:solidFill>
                          <a:latin typeface="Arial"/>
                          <a:ea typeface="Arial"/>
                          <a:cs typeface="Arial"/>
                          <a:sym typeface="Arial"/>
                        </a:rPr>
                        <a:t>Table 1. Appointment wait times in days</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700">
                <a:tc rowSpan="2" gridSpan="2">
                  <a:txBody>
                    <a:bodyPr/>
                    <a:lstStyle/>
                    <a:p>
                      <a:pPr marL="0" marR="0" lvl="0" indent="0" algn="ctr" rtl="0">
                        <a:spcBef>
                          <a:spcPts val="0"/>
                        </a:spcBef>
                        <a:buSzPct val="25000"/>
                        <a:buNone/>
                      </a:pPr>
                      <a:r>
                        <a:rPr lang="en" sz="1400" b="1" i="0" u="none" strike="noStrike" cap="none">
                          <a:solidFill>
                            <a:srgbClr val="000000"/>
                          </a:solidFill>
                          <a:latin typeface="Arial"/>
                          <a:ea typeface="Arial"/>
                          <a:cs typeface="Arial"/>
                          <a:sym typeface="Arial"/>
                        </a:rPr>
                        <a:t> </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lvl="0" indent="0" algn="ctr" rtl="0">
                        <a:spcBef>
                          <a:spcPts val="0"/>
                        </a:spcBef>
                        <a:buSzPct val="25000"/>
                        <a:buNone/>
                      </a:pPr>
                      <a:r>
                        <a:rPr lang="en"/>
                        <a:t>FPA</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8CCE4"/>
                    </a:solidFill>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IMA</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8CCE4"/>
                    </a:solidFill>
                  </a:tcPr>
                </a:tc>
                <a:tc hMerge="1">
                  <a:txBody>
                    <a:bodyPr/>
                    <a:lstStyle/>
                    <a:p>
                      <a:endParaRPr lang="en-US"/>
                    </a:p>
                  </a:txBody>
                  <a:tcPr/>
                </a:tc>
              </a:tr>
              <a:tr h="223100">
                <a:tc gridSpan="2" vMerge="1">
                  <a:txBody>
                    <a:bodyPr/>
                    <a:lstStyle/>
                    <a:p>
                      <a:endParaRPr lang="en-US"/>
                    </a:p>
                  </a:txBody>
                  <a:tcPr/>
                </a:tc>
                <a:tc hMerge="1" v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Mean</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Mean</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en-US"/>
                    </a:p>
                  </a:txBody>
                  <a:tcPr/>
                </a:tc>
              </a:tr>
              <a:tr h="222875">
                <a:tc gridSpan="2">
                  <a:txBody>
                    <a:bodyPr/>
                    <a:lstStyle/>
                    <a:p>
                      <a:pPr marL="0" marR="0" lvl="0" indent="0" algn="l" rtl="0">
                        <a:spcBef>
                          <a:spcPts val="0"/>
                        </a:spcBef>
                        <a:buSzPct val="25000"/>
                        <a:buNone/>
                      </a:pPr>
                      <a:r>
                        <a:rPr lang="en" sz="1400" b="0" i="0" u="none" strike="noStrike" cap="none">
                          <a:solidFill>
                            <a:srgbClr val="000000"/>
                          </a:solidFill>
                          <a:latin typeface="Arial"/>
                          <a:ea typeface="Arial"/>
                          <a:cs typeface="Arial"/>
                          <a:sym typeface="Arial"/>
                        </a:rPr>
                        <a:t>Primary Care</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3.3 </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20.8</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r>
              <a:tr h="222875">
                <a:tc gridSpan="2">
                  <a:txBody>
                    <a:bodyPr/>
                    <a:lstStyle/>
                    <a:p>
                      <a:pPr marL="0" marR="0" lvl="0" indent="0" algn="l" rtl="0">
                        <a:spcBef>
                          <a:spcPts val="0"/>
                        </a:spcBef>
                        <a:buSzPct val="25000"/>
                        <a:buNone/>
                      </a:pPr>
                      <a:r>
                        <a:rPr lang="en" sz="1400" b="0" i="0" u="none" strike="noStrike" cap="none">
                          <a:solidFill>
                            <a:srgbClr val="000000"/>
                          </a:solidFill>
                          <a:latin typeface="Arial"/>
                          <a:ea typeface="Arial"/>
                          <a:cs typeface="Arial"/>
                          <a:sym typeface="Arial"/>
                        </a:rPr>
                        <a:t>Dermatology</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2.8</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50.5</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r>
              <a:tr h="222875">
                <a:tc gridSpan="2">
                  <a:txBody>
                    <a:bodyPr/>
                    <a:lstStyle/>
                    <a:p>
                      <a:pPr marL="0" marR="0" lvl="0" indent="0" algn="l" rtl="0">
                        <a:spcBef>
                          <a:spcPts val="0"/>
                        </a:spcBef>
                        <a:buSzPct val="25000"/>
                        <a:buNone/>
                      </a:pPr>
                      <a:r>
                        <a:rPr lang="en" sz="1400" b="0" i="0" u="none" strike="noStrike" cap="none">
                          <a:solidFill>
                            <a:srgbClr val="000000"/>
                          </a:solidFill>
                          <a:latin typeface="Arial"/>
                          <a:ea typeface="Arial"/>
                          <a:cs typeface="Arial"/>
                          <a:sym typeface="Arial"/>
                        </a:rPr>
                        <a:t>Endocrinology</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29.3</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54.0</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r>
              <a:tr h="222875">
                <a:tc gridSpan="2">
                  <a:txBody>
                    <a:bodyPr/>
                    <a:lstStyle/>
                    <a:p>
                      <a:pPr marL="0" marR="0" lvl="0" indent="0" algn="l" rtl="0">
                        <a:spcBef>
                          <a:spcPts val="0"/>
                        </a:spcBef>
                        <a:buSzPct val="25000"/>
                        <a:buNone/>
                      </a:pPr>
                      <a:r>
                        <a:rPr lang="en" sz="1400" b="0" i="0" u="none" strike="noStrike" cap="none">
                          <a:solidFill>
                            <a:srgbClr val="000000"/>
                          </a:solidFill>
                          <a:latin typeface="Arial"/>
                          <a:ea typeface="Arial"/>
                          <a:cs typeface="Arial"/>
                          <a:sym typeface="Arial"/>
                        </a:rPr>
                        <a:t>GI</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24.0</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69.0</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r>
              <a:tr h="222875">
                <a:tc gridSpan="2">
                  <a:txBody>
                    <a:bodyPr/>
                    <a:lstStyle/>
                    <a:p>
                      <a:pPr marL="0" marR="0" lvl="0" indent="0" algn="l" rtl="0">
                        <a:spcBef>
                          <a:spcPts val="0"/>
                        </a:spcBef>
                        <a:buSzPct val="25000"/>
                        <a:buNone/>
                      </a:pPr>
                      <a:r>
                        <a:rPr lang="en" sz="1400" b="0" i="0" u="none" strike="noStrike" cap="none">
                          <a:solidFill>
                            <a:srgbClr val="000000"/>
                          </a:solidFill>
                          <a:latin typeface="Arial"/>
                          <a:ea typeface="Arial"/>
                          <a:cs typeface="Arial"/>
                          <a:sym typeface="Arial"/>
                        </a:rPr>
                        <a:t>Orthopedics</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7.8</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2">
                  <a:txBody>
                    <a:bodyPr/>
                    <a:lstStyle/>
                    <a:p>
                      <a:pPr marL="0" marR="0" lvl="0" indent="0" algn="ctr" rtl="0">
                        <a:spcBef>
                          <a:spcPts val="0"/>
                        </a:spcBef>
                        <a:buSzPct val="25000"/>
                        <a:buNone/>
                      </a:pPr>
                      <a:r>
                        <a:rPr lang="en" sz="1400" b="0" i="0" u="none" strike="noStrike" cap="none">
                          <a:solidFill>
                            <a:srgbClr val="000000"/>
                          </a:solidFill>
                          <a:latin typeface="Arial"/>
                          <a:ea typeface="Arial"/>
                          <a:cs typeface="Arial"/>
                          <a:sym typeface="Arial"/>
                        </a:rPr>
                        <a:t>77.3</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r>
              <a:tr h="222875">
                <a:tc gridSpan="2">
                  <a:txBody>
                    <a:bodyPr/>
                    <a:lstStyle/>
                    <a:p>
                      <a:pPr marL="0" marR="0" lvl="0" indent="0" algn="l" rtl="0">
                        <a:spcBef>
                          <a:spcPts val="0"/>
                        </a:spcBef>
                        <a:buSzPct val="25000"/>
                        <a:buNone/>
                      </a:pPr>
                      <a:r>
                        <a:rPr lang="en" sz="1400" b="1" i="0" u="none" strike="noStrike" cap="none">
                          <a:solidFill>
                            <a:srgbClr val="000000"/>
                          </a:solidFill>
                          <a:latin typeface="Arial"/>
                          <a:ea typeface="Arial"/>
                          <a:cs typeface="Arial"/>
                          <a:sym typeface="Arial"/>
                        </a:rPr>
                        <a:t>Total</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ABF8F"/>
                    </a:solidFill>
                  </a:tcPr>
                </a:tc>
                <a:tc hMerge="1">
                  <a:txBody>
                    <a:bodyPr/>
                    <a:lstStyle/>
                    <a:p>
                      <a:endParaRPr lang="en-US"/>
                    </a:p>
                  </a:txBody>
                  <a:tcPr/>
                </a:tc>
                <a:tc gridSpan="2">
                  <a:txBody>
                    <a:bodyPr/>
                    <a:lstStyle/>
                    <a:p>
                      <a:pPr marL="0" marR="0" lvl="0" indent="0" algn="ctr" rtl="0">
                        <a:spcBef>
                          <a:spcPts val="0"/>
                        </a:spcBef>
                        <a:buSzPct val="25000"/>
                        <a:buNone/>
                      </a:pPr>
                      <a:r>
                        <a:rPr lang="en" sz="1400" b="1" i="0" u="none" strike="noStrike" cap="none">
                          <a:solidFill>
                            <a:srgbClr val="000000"/>
                          </a:solidFill>
                          <a:latin typeface="Arial"/>
                          <a:ea typeface="Arial"/>
                          <a:cs typeface="Arial"/>
                          <a:sym typeface="Arial"/>
                        </a:rPr>
                        <a:t>13.4</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ABF8F"/>
                    </a:solidFill>
                  </a:tcPr>
                </a:tc>
                <a:tc hMerge="1">
                  <a:txBody>
                    <a:bodyPr/>
                    <a:lstStyle/>
                    <a:p>
                      <a:endParaRPr lang="en-US"/>
                    </a:p>
                  </a:txBody>
                  <a:tcPr/>
                </a:tc>
                <a:tc gridSpan="2">
                  <a:txBody>
                    <a:bodyPr/>
                    <a:lstStyle/>
                    <a:p>
                      <a:pPr marL="0" marR="0" lvl="0" indent="0" algn="ctr" rtl="0">
                        <a:spcBef>
                          <a:spcPts val="0"/>
                        </a:spcBef>
                        <a:buSzPct val="25000"/>
                        <a:buNone/>
                      </a:pPr>
                      <a:r>
                        <a:rPr lang="en" sz="1400" b="1" i="0" u="none" strike="noStrike" cap="none">
                          <a:solidFill>
                            <a:srgbClr val="000000"/>
                          </a:solidFill>
                          <a:latin typeface="Arial"/>
                          <a:ea typeface="Arial"/>
                          <a:cs typeface="Arial"/>
                          <a:sym typeface="Arial"/>
                        </a:rPr>
                        <a:t>54.3</a:t>
                      </a:r>
                    </a:p>
                  </a:txBody>
                  <a:tcPr marL="12700" marR="12700" marT="9525"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ABF8F"/>
                    </a:solidFill>
                  </a:tcPr>
                </a:tc>
                <a:tc hMerge="1">
                  <a:txBody>
                    <a:bodyPr/>
                    <a:lstStyle/>
                    <a:p>
                      <a:endParaRPr lang="en-US"/>
                    </a:p>
                  </a:txBody>
                  <a:tcPr/>
                </a:tc>
              </a:tr>
            </a:tbl>
          </a:graphicData>
        </a:graphic>
      </p:graphicFrame>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311700" y="1017725"/>
            <a:ext cx="8520599" cy="3416400"/>
          </a:xfrm>
          <a:prstGeom prst="rect">
            <a:avLst/>
          </a:prstGeom>
        </p:spPr>
        <p:txBody>
          <a:bodyPr lIns="91425" tIns="91425" rIns="91425" bIns="91425" anchor="t" anchorCtr="0">
            <a:noAutofit/>
          </a:bodyPr>
          <a:lstStyle/>
          <a:p>
            <a:pPr lvl="0" rtl="0">
              <a:lnSpc>
                <a:spcPct val="112500"/>
              </a:lnSpc>
              <a:spcBef>
                <a:spcPts val="1100"/>
              </a:spcBef>
              <a:spcAft>
                <a:spcPts val="1100"/>
              </a:spcAft>
              <a:buClr>
                <a:schemeClr val="dk1"/>
              </a:buClr>
              <a:buSzPct val="110000"/>
              <a:buFont typeface="Arial"/>
              <a:buNone/>
            </a:pPr>
            <a:r>
              <a:rPr lang="en" sz="1000" b="1">
                <a:solidFill>
                  <a:schemeClr val="dk1"/>
                </a:solidFill>
                <a:highlight>
                  <a:srgbClr val="FFFFFF"/>
                </a:highlight>
              </a:rPr>
              <a:t>Academic medical centers and equity in specialty care access for children.</a:t>
            </a:r>
          </a:p>
          <a:p>
            <a:pPr lvl="0" rtl="0">
              <a:spcBef>
                <a:spcPts val="0"/>
              </a:spcBef>
              <a:spcAft>
                <a:spcPts val="0"/>
              </a:spcAft>
              <a:buClr>
                <a:schemeClr val="dk1"/>
              </a:buClr>
              <a:buSzPct val="110000"/>
              <a:buFont typeface="Arial"/>
              <a:buNone/>
            </a:pPr>
            <a:r>
              <a:rPr lang="en" sz="1000" u="sng">
                <a:solidFill>
                  <a:srgbClr val="660066"/>
                </a:solidFill>
                <a:highlight>
                  <a:srgbClr val="FFFFFF"/>
                </a:highlight>
                <a:hlinkClick r:id="rId3"/>
              </a:rPr>
              <a:t>Bisgaier J</a:t>
            </a:r>
            <a:r>
              <a:rPr lang="en" sz="1000">
                <a:solidFill>
                  <a:schemeClr val="dk1"/>
                </a:solidFill>
                <a:highlight>
                  <a:srgbClr val="FFFFFF"/>
                </a:highlight>
              </a:rPr>
              <a:t>1, </a:t>
            </a:r>
            <a:r>
              <a:rPr lang="en" sz="1000" u="sng">
                <a:solidFill>
                  <a:srgbClr val="660066"/>
                </a:solidFill>
                <a:highlight>
                  <a:srgbClr val="FFFFFF"/>
                </a:highlight>
                <a:hlinkClick r:id="rId4"/>
              </a:rPr>
              <a:t>Polsky D</a:t>
            </a:r>
            <a:r>
              <a:rPr lang="en" sz="1000">
                <a:solidFill>
                  <a:schemeClr val="dk1"/>
                </a:solidFill>
                <a:highlight>
                  <a:srgbClr val="FFFFFF"/>
                </a:highlight>
              </a:rPr>
              <a:t>, </a:t>
            </a:r>
            <a:r>
              <a:rPr lang="en" sz="1000" u="sng">
                <a:solidFill>
                  <a:srgbClr val="660066"/>
                </a:solidFill>
                <a:highlight>
                  <a:srgbClr val="FFFFFF"/>
                </a:highlight>
                <a:hlinkClick r:id="rId5"/>
              </a:rPr>
              <a:t>Rhodes KV</a:t>
            </a:r>
            <a:r>
              <a:rPr lang="en" sz="1000">
                <a:solidFill>
                  <a:schemeClr val="dk1"/>
                </a:solidFill>
                <a:highlight>
                  <a:srgbClr val="FFFFFF"/>
                </a:highlight>
              </a:rPr>
              <a:t>.</a:t>
            </a:r>
          </a:p>
          <a:p>
            <a:pPr lvl="0" rtl="0">
              <a:spcBef>
                <a:spcPts val="0"/>
              </a:spcBef>
              <a:buNone/>
            </a:pPr>
            <a:endParaRPr/>
          </a:p>
        </p:txBody>
      </p:sp>
      <p:sp>
        <p:nvSpPr>
          <p:cNvPr id="291" name="Shape 291"/>
          <p:cNvSpPr txBox="1">
            <a:spLocks noGrp="1"/>
          </p:cNvSpPr>
          <p:nvPr>
            <p:ph type="title"/>
          </p:nvPr>
        </p:nvSpPr>
        <p:spPr>
          <a:xfrm>
            <a:off x="311700" y="245875"/>
            <a:ext cx="8520599" cy="572699"/>
          </a:xfrm>
          <a:prstGeom prst="rect">
            <a:avLst/>
          </a:prstGeom>
        </p:spPr>
        <p:txBody>
          <a:bodyPr lIns="91425" tIns="91425" rIns="91425" bIns="91425" anchor="t" anchorCtr="0">
            <a:noAutofit/>
          </a:bodyPr>
          <a:lstStyle/>
          <a:p>
            <a:pPr lvl="0" rtl="0">
              <a:spcBef>
                <a:spcPts val="0"/>
              </a:spcBef>
              <a:buNone/>
            </a:pPr>
            <a:r>
              <a:rPr lang="en"/>
              <a:t>Segregated care at Academic Medical Centers</a:t>
            </a:r>
          </a:p>
        </p:txBody>
      </p:sp>
      <p:pic>
        <p:nvPicPr>
          <p:cNvPr id="292" name="Shape 292"/>
          <p:cNvPicPr preferRelativeResize="0"/>
          <p:nvPr/>
        </p:nvPicPr>
        <p:blipFill>
          <a:blip r:embed="rId6">
            <a:alphaModFix/>
          </a:blip>
          <a:stretch>
            <a:fillRect/>
          </a:stretch>
        </p:blipFill>
        <p:spPr>
          <a:xfrm>
            <a:off x="2216837" y="1685925"/>
            <a:ext cx="4710325" cy="345757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endParaRPr/>
          </a:p>
        </p:txBody>
      </p:sp>
      <p:sp>
        <p:nvSpPr>
          <p:cNvPr id="298" name="Shape 29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299" name="Shape 299"/>
          <p:cNvPicPr preferRelativeResize="0"/>
          <p:nvPr/>
        </p:nvPicPr>
        <p:blipFill>
          <a:blip r:embed="rId3">
            <a:alphaModFix/>
          </a:blip>
          <a:stretch>
            <a:fillRect/>
          </a:stretch>
        </p:blipFill>
        <p:spPr>
          <a:xfrm>
            <a:off x="2296399" y="445024"/>
            <a:ext cx="4343600" cy="453344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Segregation in health care is intentional and rampant </a:t>
            </a:r>
          </a:p>
        </p:txBody>
      </p:sp>
      <p:sp>
        <p:nvSpPr>
          <p:cNvPr id="305" name="Shape 305"/>
          <p:cNvSpPr txBox="1">
            <a:spLocks noGrp="1"/>
          </p:cNvSpPr>
          <p:nvPr>
            <p:ph type="body" idx="1"/>
          </p:nvPr>
        </p:nvSpPr>
        <p:spPr>
          <a:xfrm>
            <a:off x="311700" y="1267100"/>
            <a:ext cx="7891500" cy="3301800"/>
          </a:xfrm>
          <a:prstGeom prst="rect">
            <a:avLst/>
          </a:prstGeom>
        </p:spPr>
        <p:txBody>
          <a:bodyPr lIns="91425" tIns="91425" rIns="91425" bIns="91425" anchor="t" anchorCtr="0">
            <a:noAutofit/>
          </a:bodyPr>
          <a:lstStyle/>
          <a:p>
            <a:pPr lvl="0" rtl="0">
              <a:spcBef>
                <a:spcPts val="0"/>
              </a:spcBef>
              <a:buNone/>
            </a:pPr>
            <a:r>
              <a:rPr lang="en" sz="1400">
                <a:solidFill>
                  <a:schemeClr val="dk1"/>
                </a:solidFill>
              </a:rPr>
              <a:t>From David Barton Smith’s report on “</a:t>
            </a:r>
            <a:r>
              <a:rPr lang="en" sz="1400">
                <a:solidFill>
                  <a:srgbClr val="33383A"/>
                </a:solidFill>
                <a:highlight>
                  <a:srgbClr val="FFFFFF"/>
                </a:highlight>
              </a:rPr>
              <a:t>Eliminating Disparities in Treatment and the Struggle to End Segregation”:</a:t>
            </a:r>
          </a:p>
          <a:p>
            <a:pPr marL="914400" lvl="0" indent="-317500" rtl="0">
              <a:spcBef>
                <a:spcPts val="0"/>
              </a:spcBef>
              <a:buClr>
                <a:schemeClr val="dk1"/>
              </a:buClr>
              <a:buSzPct val="100000"/>
              <a:buAutoNum type="arabicPeriod"/>
            </a:pPr>
            <a:r>
              <a:rPr lang="en" sz="1400">
                <a:solidFill>
                  <a:schemeClr val="dk1"/>
                </a:solidFill>
              </a:rPr>
              <a:t>Health care remains quite segregated and may be becoming more so.</a:t>
            </a:r>
          </a:p>
          <a:p>
            <a:pPr marL="914400" lvl="0" indent="-317500" rtl="0">
              <a:spcBef>
                <a:spcPts val="0"/>
              </a:spcBef>
              <a:buClr>
                <a:schemeClr val="dk1"/>
              </a:buClr>
              <a:buSzPct val="100000"/>
              <a:buAutoNum type="arabicPeriod"/>
            </a:pPr>
            <a:r>
              <a:rPr lang="en" sz="1400">
                <a:solidFill>
                  <a:schemeClr val="dk1"/>
                </a:solidFill>
              </a:rPr>
              <a:t>How health care is regulated and financed shapes the degree of segregation and disparities in treatment.</a:t>
            </a:r>
          </a:p>
          <a:p>
            <a:pPr marL="914400" lvl="0" indent="-317500" rtl="0">
              <a:spcBef>
                <a:spcPts val="0"/>
              </a:spcBef>
              <a:buClr>
                <a:schemeClr val="dk1"/>
              </a:buClr>
              <a:buSzPct val="100000"/>
              <a:buAutoNum type="arabicPeriod"/>
            </a:pPr>
            <a:r>
              <a:rPr lang="en" sz="1400">
                <a:solidFill>
                  <a:schemeClr val="dk1"/>
                </a:solidFill>
              </a:rPr>
              <a:t>Segregation produces a health system that increases the cost and reduces the quality of care for everyone.</a:t>
            </a:r>
          </a:p>
          <a:p>
            <a:pPr marL="914400" lvl="0" indent="-317500" rtl="0">
              <a:spcBef>
                <a:spcPts val="0"/>
              </a:spcBef>
              <a:buClr>
                <a:schemeClr val="dk1"/>
              </a:buClr>
              <a:buSzPct val="100000"/>
              <a:buAutoNum type="arabicPeriod"/>
            </a:pPr>
            <a:r>
              <a:rPr lang="en" sz="1400">
                <a:solidFill>
                  <a:schemeClr val="dk1"/>
                </a:solidFill>
              </a:rPr>
              <a:t>Segregation exaggerates disparities. </a:t>
            </a:r>
          </a:p>
          <a:p>
            <a:pPr lvl="0">
              <a:spcBef>
                <a:spcPts val="0"/>
              </a:spcBef>
              <a:buNone/>
            </a:pPr>
            <a:endParaRPr sz="1100">
              <a:solidFill>
                <a:schemeClr val="dk1"/>
              </a:solidFil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Discussion	</a:t>
            </a:r>
          </a:p>
        </p:txBody>
      </p:sp>
      <p:sp>
        <p:nvSpPr>
          <p:cNvPr id="311" name="Shape 31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t>How does the current health care system affect (constrain) our ability to provide equitable medical care?</a:t>
            </a:r>
          </a:p>
          <a:p>
            <a:pPr lvl="0" rtl="0">
              <a:spcBef>
                <a:spcPts val="0"/>
              </a:spcBef>
              <a:buNone/>
            </a:pPr>
            <a:r>
              <a:rPr lang="en"/>
              <a:t>How do we better incorporate racial justice into our arguments for single payer?</a:t>
            </a:r>
          </a:p>
          <a:p>
            <a:pPr lvl="0" rtl="0">
              <a:spcBef>
                <a:spcPts val="0"/>
              </a:spcBef>
              <a:buNone/>
            </a:pP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endParaRPr/>
          </a:p>
        </p:txBody>
      </p:sp>
      <p:sp>
        <p:nvSpPr>
          <p:cNvPr id="317" name="Shape 31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318" name="Shape 318"/>
          <p:cNvPicPr preferRelativeResize="0"/>
          <p:nvPr/>
        </p:nvPicPr>
        <p:blipFill>
          <a:blip r:embed="rId3">
            <a:alphaModFix/>
          </a:blip>
          <a:stretch>
            <a:fillRect/>
          </a:stretch>
        </p:blipFill>
        <p:spPr>
          <a:xfrm>
            <a:off x="2106587" y="576700"/>
            <a:ext cx="4930824" cy="390872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Vision for the Future</a:t>
            </a:r>
          </a:p>
        </p:txBody>
      </p:sp>
      <p:sp>
        <p:nvSpPr>
          <p:cNvPr id="324" name="Shape 32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1"/>
                </a:solidFill>
              </a:rPr>
              <a:t>We cannot fight for single payer without concurrently fighting against racism. </a:t>
            </a:r>
          </a:p>
          <a:p>
            <a:pPr lvl="0" rtl="0">
              <a:spcBef>
                <a:spcPts val="0"/>
              </a:spcBef>
              <a:spcAft>
                <a:spcPts val="0"/>
              </a:spcAft>
              <a:buNone/>
            </a:pPr>
            <a:endParaRPr>
              <a:solidFill>
                <a:schemeClr val="dk1"/>
              </a:solidFill>
            </a:endParaRPr>
          </a:p>
          <a:p>
            <a:pPr lvl="0" rtl="0">
              <a:spcBef>
                <a:spcPts val="0"/>
              </a:spcBef>
              <a:spcAft>
                <a:spcPts val="0"/>
              </a:spcAft>
              <a:buNone/>
            </a:pPr>
            <a:r>
              <a:rPr lang="en">
                <a:solidFill>
                  <a:schemeClr val="dk1"/>
                </a:solidFill>
              </a:rPr>
              <a:t>We should better articulate how the current health care system is a powerful mechanism in our society to devalue the lives of people of color.</a:t>
            </a:r>
          </a:p>
          <a:p>
            <a:pPr lvl="0" rtl="0">
              <a:spcBef>
                <a:spcPts val="0"/>
              </a:spcBef>
              <a:spcAft>
                <a:spcPts val="0"/>
              </a:spcAft>
              <a:buNone/>
            </a:pPr>
            <a:endParaRPr/>
          </a:p>
          <a:p>
            <a:pPr lvl="0" rtl="0">
              <a:spcBef>
                <a:spcPts val="0"/>
              </a:spcBef>
              <a:spcAft>
                <a:spcPts val="0"/>
              </a:spcAft>
              <a:buClr>
                <a:schemeClr val="dk1"/>
              </a:buClr>
              <a:buSzPct val="61111"/>
              <a:buFont typeface="Arial"/>
              <a:buNone/>
            </a:pPr>
            <a:r>
              <a:rPr lang="en">
                <a:solidFill>
                  <a:schemeClr val="dk1"/>
                </a:solidFill>
              </a:rPr>
              <a:t>We must centralize discourse regarding racism in the current medical system in our efforts to explain why single payer is necessary.</a:t>
            </a:r>
          </a:p>
          <a:p>
            <a:pPr lvl="0" rtl="0">
              <a:spcBef>
                <a:spcPts val="0"/>
              </a:spcBef>
              <a:spcAft>
                <a:spcPts val="0"/>
              </a:spcAft>
              <a:buClr>
                <a:schemeClr val="dk1"/>
              </a:buClr>
              <a:buSzPct val="61111"/>
              <a:buFont typeface="Arial"/>
              <a:buNone/>
            </a:pPr>
            <a:endParaRPr>
              <a:solidFill>
                <a:schemeClr val="dk1"/>
              </a:solidFill>
            </a:endParaRPr>
          </a:p>
          <a:p>
            <a:pPr lvl="0" rtl="0">
              <a:spcBef>
                <a:spcPts val="0"/>
              </a:spcBef>
              <a:spcAft>
                <a:spcPts val="0"/>
              </a:spcAft>
              <a:buClr>
                <a:schemeClr val="dk1"/>
              </a:buClr>
              <a:buSzPct val="61111"/>
              <a:buFont typeface="Arial"/>
              <a:buNone/>
            </a:pPr>
            <a:r>
              <a:rPr lang="en">
                <a:solidFill>
                  <a:schemeClr val="dk1"/>
                </a:solidFill>
              </a:rPr>
              <a:t>Without these efforts, we may be repeating history.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247575"/>
            <a:ext cx="8520599" cy="572699"/>
          </a:xfrm>
          <a:prstGeom prst="rect">
            <a:avLst/>
          </a:prstGeom>
        </p:spPr>
        <p:txBody>
          <a:bodyPr lIns="91425" tIns="91425" rIns="91425" bIns="91425" anchor="t" anchorCtr="0">
            <a:noAutofit/>
          </a:bodyPr>
          <a:lstStyle/>
          <a:p>
            <a:pPr lvl="0">
              <a:spcBef>
                <a:spcPts val="0"/>
              </a:spcBef>
              <a:buNone/>
            </a:pPr>
            <a:r>
              <a:rPr lang="en"/>
              <a:t>Race and the AMA</a:t>
            </a:r>
          </a:p>
        </p:txBody>
      </p:sp>
      <p:pic>
        <p:nvPicPr>
          <p:cNvPr id="149" name="Shape 149"/>
          <p:cNvPicPr preferRelativeResize="0"/>
          <p:nvPr/>
        </p:nvPicPr>
        <p:blipFill>
          <a:blip r:embed="rId3">
            <a:alphaModFix/>
          </a:blip>
          <a:stretch>
            <a:fillRect/>
          </a:stretch>
        </p:blipFill>
        <p:spPr>
          <a:xfrm>
            <a:off x="311700" y="929875"/>
            <a:ext cx="2777275" cy="3724074"/>
          </a:xfrm>
          <a:prstGeom prst="rect">
            <a:avLst/>
          </a:prstGeom>
          <a:noFill/>
          <a:ln>
            <a:noFill/>
          </a:ln>
        </p:spPr>
      </p:pic>
      <p:pic>
        <p:nvPicPr>
          <p:cNvPr id="150" name="Shape 150"/>
          <p:cNvPicPr preferRelativeResize="0"/>
          <p:nvPr/>
        </p:nvPicPr>
        <p:blipFill>
          <a:blip r:embed="rId4">
            <a:alphaModFix/>
          </a:blip>
          <a:stretch>
            <a:fillRect/>
          </a:stretch>
        </p:blipFill>
        <p:spPr>
          <a:xfrm>
            <a:off x="3584115" y="967940"/>
            <a:ext cx="4786599" cy="3647925"/>
          </a:xfrm>
          <a:prstGeom prst="rect">
            <a:avLst/>
          </a:prstGeom>
          <a:noFill/>
          <a:ln>
            <a:noFill/>
          </a:ln>
        </p:spPr>
      </p:pic>
      <p:sp>
        <p:nvSpPr>
          <p:cNvPr id="151" name="Shape 151"/>
          <p:cNvSpPr txBox="1"/>
          <p:nvPr/>
        </p:nvSpPr>
        <p:spPr>
          <a:xfrm>
            <a:off x="611025" y="4763550"/>
            <a:ext cx="2073300" cy="148200"/>
          </a:xfrm>
          <a:prstGeom prst="rect">
            <a:avLst/>
          </a:prstGeom>
          <a:noFill/>
          <a:ln>
            <a:noFill/>
          </a:ln>
        </p:spPr>
        <p:txBody>
          <a:bodyPr lIns="91425" tIns="91425" rIns="91425" bIns="91425" anchor="t" anchorCtr="0">
            <a:noAutofit/>
          </a:bodyPr>
          <a:lstStyle/>
          <a:p>
            <a:pPr lvl="0">
              <a:spcBef>
                <a:spcPts val="0"/>
              </a:spcBef>
              <a:buNone/>
            </a:pPr>
            <a:r>
              <a:rPr lang="en"/>
              <a:t>Nathan Smith Davis</a:t>
            </a:r>
          </a:p>
        </p:txBody>
      </p:sp>
      <p:sp>
        <p:nvSpPr>
          <p:cNvPr id="152" name="Shape 152"/>
          <p:cNvSpPr txBox="1"/>
          <p:nvPr/>
        </p:nvSpPr>
        <p:spPr>
          <a:xfrm>
            <a:off x="4431625" y="4720800"/>
            <a:ext cx="2675399" cy="246899"/>
          </a:xfrm>
          <a:prstGeom prst="rect">
            <a:avLst/>
          </a:prstGeom>
          <a:noFill/>
          <a:ln>
            <a:noFill/>
          </a:ln>
        </p:spPr>
        <p:txBody>
          <a:bodyPr lIns="91425" tIns="91425" rIns="91425" bIns="91425" anchor="t" anchorCtr="0">
            <a:noAutofit/>
          </a:bodyPr>
          <a:lstStyle/>
          <a:p>
            <a:pPr lvl="0">
              <a:spcBef>
                <a:spcPts val="0"/>
              </a:spcBef>
              <a:buNone/>
            </a:pPr>
            <a:r>
              <a:rPr lang="en">
                <a:solidFill>
                  <a:schemeClr val="dk1"/>
                </a:solidFill>
                <a:highlight>
                  <a:srgbClr val="FFFFFF"/>
                </a:highlight>
              </a:rPr>
              <a:t>NNMA Ohio Chapter, 1909</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325005" y="0"/>
            <a:ext cx="2413488" cy="5143499"/>
          </a:xfrm>
          <a:prstGeom prst="rect">
            <a:avLst/>
          </a:prstGeom>
          <a:noFill/>
          <a:ln>
            <a:noFill/>
          </a:ln>
        </p:spPr>
      </p:pic>
      <p:pic>
        <p:nvPicPr>
          <p:cNvPr id="158" name="Shape 158"/>
          <p:cNvPicPr preferRelativeResize="0"/>
          <p:nvPr/>
        </p:nvPicPr>
        <p:blipFill>
          <a:blip r:embed="rId4">
            <a:alphaModFix/>
          </a:blip>
          <a:stretch>
            <a:fillRect/>
          </a:stretch>
        </p:blipFill>
        <p:spPr>
          <a:xfrm>
            <a:off x="5682341" y="0"/>
            <a:ext cx="3387118" cy="5143501"/>
          </a:xfrm>
          <a:prstGeom prst="rect">
            <a:avLst/>
          </a:prstGeom>
          <a:noFill/>
          <a:ln>
            <a:noFill/>
          </a:ln>
        </p:spPr>
      </p:pic>
      <p:pic>
        <p:nvPicPr>
          <p:cNvPr id="159" name="Shape 159"/>
          <p:cNvPicPr preferRelativeResize="0"/>
          <p:nvPr/>
        </p:nvPicPr>
        <p:blipFill>
          <a:blip r:embed="rId5">
            <a:alphaModFix/>
          </a:blip>
          <a:stretch>
            <a:fillRect/>
          </a:stretch>
        </p:blipFill>
        <p:spPr>
          <a:xfrm>
            <a:off x="2849662" y="1227653"/>
            <a:ext cx="2721524" cy="15289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62175" y="127325"/>
            <a:ext cx="8520599" cy="841800"/>
          </a:xfrm>
          <a:prstGeom prst="rect">
            <a:avLst/>
          </a:prstGeom>
        </p:spPr>
        <p:txBody>
          <a:bodyPr lIns="91425" tIns="91425" rIns="91425" bIns="91425" anchor="ctr" anchorCtr="0">
            <a:noAutofit/>
          </a:bodyPr>
          <a:lstStyle/>
          <a:p>
            <a:pPr lvl="0">
              <a:spcBef>
                <a:spcPts val="0"/>
              </a:spcBef>
              <a:buNone/>
            </a:pPr>
            <a:r>
              <a:rPr lang="en"/>
              <a:t>Operation Coffee Cup</a:t>
            </a:r>
          </a:p>
        </p:txBody>
      </p:sp>
      <p:pic>
        <p:nvPicPr>
          <p:cNvPr id="165" name="Shape 165"/>
          <p:cNvPicPr preferRelativeResize="0"/>
          <p:nvPr/>
        </p:nvPicPr>
        <p:blipFill>
          <a:blip r:embed="rId3">
            <a:alphaModFix/>
          </a:blip>
          <a:stretch>
            <a:fillRect/>
          </a:stretch>
        </p:blipFill>
        <p:spPr>
          <a:xfrm>
            <a:off x="638375" y="969125"/>
            <a:ext cx="3935702" cy="3784324"/>
          </a:xfrm>
          <a:prstGeom prst="rect">
            <a:avLst/>
          </a:prstGeom>
          <a:noFill/>
          <a:ln>
            <a:noFill/>
          </a:ln>
        </p:spPr>
      </p:pic>
      <p:pic>
        <p:nvPicPr>
          <p:cNvPr id="166" name="Shape 166"/>
          <p:cNvPicPr preferRelativeResize="0"/>
          <p:nvPr/>
        </p:nvPicPr>
        <p:blipFill>
          <a:blip r:embed="rId4">
            <a:alphaModFix/>
          </a:blip>
          <a:stretch>
            <a:fillRect/>
          </a:stretch>
        </p:blipFill>
        <p:spPr>
          <a:xfrm>
            <a:off x="4835150" y="969124"/>
            <a:ext cx="3735824" cy="37843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p:cNvPicPr preferRelativeResize="0"/>
          <p:nvPr/>
        </p:nvPicPr>
        <p:blipFill>
          <a:blip r:embed="rId3">
            <a:alphaModFix/>
          </a:blip>
          <a:stretch>
            <a:fillRect/>
          </a:stretch>
        </p:blipFill>
        <p:spPr>
          <a:xfrm>
            <a:off x="1285875" y="14287"/>
            <a:ext cx="6572250" cy="51149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98475" y="70596"/>
            <a:ext cx="8147099" cy="1089299"/>
          </a:xfrm>
          <a:prstGeom prst="rect">
            <a:avLst/>
          </a:prstGeom>
        </p:spPr>
        <p:txBody>
          <a:bodyPr lIns="91425" tIns="91425" rIns="91425" bIns="91425" anchor="b" anchorCtr="0">
            <a:noAutofit/>
          </a:bodyPr>
          <a:lstStyle/>
          <a:p>
            <a:pPr lvl="0">
              <a:spcBef>
                <a:spcPts val="0"/>
              </a:spcBef>
              <a:buNone/>
            </a:pPr>
            <a:r>
              <a:rPr lang="en" dirty="0"/>
              <a:t>Racism and Policy</a:t>
            </a:r>
          </a:p>
        </p:txBody>
      </p:sp>
      <p:sp>
        <p:nvSpPr>
          <p:cNvPr id="177" name="Shape 177"/>
          <p:cNvSpPr txBox="1">
            <a:spLocks noGrp="1"/>
          </p:cNvSpPr>
          <p:nvPr>
            <p:ph type="body" idx="1"/>
          </p:nvPr>
        </p:nvSpPr>
        <p:spPr>
          <a:xfrm>
            <a:off x="498475" y="1321173"/>
            <a:ext cx="8147099" cy="3273299"/>
          </a:xfrm>
          <a:prstGeom prst="rect">
            <a:avLst/>
          </a:prstGeom>
        </p:spPr>
        <p:txBody>
          <a:bodyPr lIns="91425" tIns="91425" rIns="91425" bIns="91425" anchor="t" anchorCtr="0">
            <a:noAutofit/>
          </a:bodyPr>
          <a:lstStyle/>
          <a:p>
            <a:pPr lvl="0" rtl="0">
              <a:spcBef>
                <a:spcPts val="0"/>
              </a:spcBef>
              <a:buNone/>
            </a:pPr>
            <a:endParaRPr dirty="0"/>
          </a:p>
          <a:p>
            <a:pPr marL="0" lvl="0" indent="0">
              <a:spcBef>
                <a:spcPts val="0"/>
              </a:spcBef>
              <a:buNone/>
            </a:pPr>
            <a:r>
              <a:rPr lang="en" dirty="0"/>
              <a:t>Racism → Media Representation → Public Perception→ Policy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98475" y="70596"/>
            <a:ext cx="8147099" cy="1089299"/>
          </a:xfrm>
          <a:prstGeom prst="rect">
            <a:avLst/>
          </a:prstGeom>
        </p:spPr>
        <p:txBody>
          <a:bodyPr lIns="91425" tIns="91425" rIns="91425" bIns="91425" anchor="b" anchorCtr="0">
            <a:noAutofit/>
          </a:bodyPr>
          <a:lstStyle/>
          <a:p>
            <a:pPr lvl="0">
              <a:spcBef>
                <a:spcPts val="0"/>
              </a:spcBef>
              <a:buNone/>
            </a:pPr>
            <a:r>
              <a:rPr lang="en" sz="4200"/>
              <a:t>Changing Face of Poverty</a:t>
            </a:r>
          </a:p>
        </p:txBody>
      </p:sp>
      <p:sp>
        <p:nvSpPr>
          <p:cNvPr id="183" name="Shape 183"/>
          <p:cNvSpPr txBox="1">
            <a:spLocks noGrp="1"/>
          </p:cNvSpPr>
          <p:nvPr>
            <p:ph type="body" idx="1"/>
          </p:nvPr>
        </p:nvSpPr>
        <p:spPr>
          <a:xfrm>
            <a:off x="498475" y="1321173"/>
            <a:ext cx="8147099" cy="3273299"/>
          </a:xfrm>
          <a:prstGeom prst="rect">
            <a:avLst/>
          </a:prstGeom>
        </p:spPr>
        <p:txBody>
          <a:bodyPr lIns="91425" tIns="91425" rIns="91425" bIns="91425" anchor="t" anchorCtr="0">
            <a:noAutofit/>
          </a:bodyPr>
          <a:lstStyle/>
          <a:p>
            <a:pPr marL="0" lvl="0" indent="0" rtl="0">
              <a:spcBef>
                <a:spcPts val="0"/>
              </a:spcBef>
              <a:buNone/>
            </a:pPr>
            <a:r>
              <a:rPr lang="en"/>
              <a:t>		 	 	 		</a:t>
            </a:r>
          </a:p>
          <a:p>
            <a:pPr marL="0" lvl="0" indent="0" rtl="0">
              <a:spcBef>
                <a:spcPts val="0"/>
              </a:spcBef>
              <a:buNone/>
            </a:pPr>
            <a:r>
              <a:rPr lang="en"/>
              <a:t>			</a:t>
            </a:r>
          </a:p>
          <a:p>
            <a:pPr marL="0" lvl="0" indent="0" rtl="0">
              <a:spcBef>
                <a:spcPts val="0"/>
              </a:spcBef>
              <a:buNone/>
            </a:pPr>
            <a:r>
              <a:rPr lang="en"/>
              <a:t>				 			</a:t>
            </a:r>
          </a:p>
          <a:p>
            <a:pPr marL="0" lvl="0" indent="0" rtl="0">
              <a:spcBef>
                <a:spcPts val="0"/>
              </a:spcBef>
              <a:buNone/>
            </a:pPr>
            <a:r>
              <a:rPr lang="en"/>
              <a:t>		</a:t>
            </a:r>
          </a:p>
          <a:p>
            <a:pPr lvl="0">
              <a:spcBef>
                <a:spcPts val="0"/>
              </a:spcBef>
              <a:buNone/>
            </a:pPr>
            <a:endParaRPr/>
          </a:p>
        </p:txBody>
      </p:sp>
      <p:pic>
        <p:nvPicPr>
          <p:cNvPr id="184" name="Shape 184"/>
          <p:cNvPicPr preferRelativeResize="0"/>
          <p:nvPr/>
        </p:nvPicPr>
        <p:blipFill>
          <a:blip r:embed="rId3">
            <a:alphaModFix/>
          </a:blip>
          <a:stretch>
            <a:fillRect/>
          </a:stretch>
        </p:blipFill>
        <p:spPr>
          <a:xfrm>
            <a:off x="498475" y="1159900"/>
            <a:ext cx="8267448" cy="3434575"/>
          </a:xfrm>
          <a:prstGeom prst="rect">
            <a:avLst/>
          </a:prstGeom>
          <a:noFill/>
          <a:ln>
            <a:noFill/>
          </a:ln>
        </p:spPr>
      </p:pic>
      <p:sp>
        <p:nvSpPr>
          <p:cNvPr id="185" name="Shape 185"/>
          <p:cNvSpPr txBox="1"/>
          <p:nvPr/>
        </p:nvSpPr>
        <p:spPr>
          <a:xfrm>
            <a:off x="4896225" y="4925900"/>
            <a:ext cx="3798300" cy="2174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86" name="Shape 186"/>
          <p:cNvSpPr txBox="1"/>
          <p:nvPr/>
        </p:nvSpPr>
        <p:spPr>
          <a:xfrm>
            <a:off x="524250" y="4728075"/>
            <a:ext cx="7883399" cy="366000"/>
          </a:xfrm>
          <a:prstGeom prst="rect">
            <a:avLst/>
          </a:prstGeom>
          <a:noFill/>
          <a:ln>
            <a:noFill/>
          </a:ln>
        </p:spPr>
        <p:txBody>
          <a:bodyPr lIns="91425" tIns="91425" rIns="91425" bIns="91425" anchor="t" anchorCtr="0">
            <a:noAutofit/>
          </a:bodyPr>
          <a:lstStyle/>
          <a:p>
            <a:pPr lvl="0">
              <a:spcBef>
                <a:spcPts val="0"/>
              </a:spcBef>
              <a:buNone/>
            </a:pPr>
            <a:r>
              <a:rPr lang="en"/>
              <a:t>Source: Gilens, M. How the poor became black. Race and the Politics of Welfare Reform.</a:t>
            </a:r>
          </a:p>
        </p:txBody>
      </p:sp>
      <p:cxnSp>
        <p:nvCxnSpPr>
          <p:cNvPr id="187" name="Shape 187"/>
          <p:cNvCxnSpPr>
            <a:stCxn id="188" idx="2"/>
          </p:cNvCxnSpPr>
          <p:nvPr/>
        </p:nvCxnSpPr>
        <p:spPr>
          <a:xfrm>
            <a:off x="2725025" y="1879275"/>
            <a:ext cx="747000" cy="989100"/>
          </a:xfrm>
          <a:prstGeom prst="straightConnector1">
            <a:avLst/>
          </a:prstGeom>
          <a:noFill/>
          <a:ln w="19050" cap="flat" cmpd="sng">
            <a:solidFill>
              <a:srgbClr val="FF0000"/>
            </a:solidFill>
            <a:prstDash val="solid"/>
            <a:round/>
            <a:headEnd type="none" w="lg" len="lg"/>
            <a:tailEnd type="triangle" w="lg" len="lg"/>
          </a:ln>
        </p:spPr>
      </p:cxnSp>
      <p:sp>
        <p:nvSpPr>
          <p:cNvPr id="188" name="Shape 188"/>
          <p:cNvSpPr txBox="1"/>
          <p:nvPr/>
        </p:nvSpPr>
        <p:spPr>
          <a:xfrm>
            <a:off x="1978175" y="1275975"/>
            <a:ext cx="1493700" cy="603300"/>
          </a:xfrm>
          <a:prstGeom prst="rect">
            <a:avLst/>
          </a:prstGeom>
          <a:noFill/>
          <a:ln>
            <a:noFill/>
          </a:ln>
        </p:spPr>
        <p:txBody>
          <a:bodyPr lIns="91425" tIns="91425" rIns="91425" bIns="91425" anchor="t" anchorCtr="0">
            <a:noAutofit/>
          </a:bodyPr>
          <a:lstStyle/>
          <a:p>
            <a:pPr lvl="0">
              <a:spcBef>
                <a:spcPts val="0"/>
              </a:spcBef>
              <a:buNone/>
            </a:pPr>
            <a:r>
              <a:rPr lang="en">
                <a:solidFill>
                  <a:srgbClr val="FF0000"/>
                </a:solidFill>
              </a:rPr>
              <a:t>War on poverty begins</a:t>
            </a:r>
          </a:p>
        </p:txBody>
      </p:sp>
      <p:sp>
        <p:nvSpPr>
          <p:cNvPr id="189" name="Shape 189"/>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en"/>
              <a:t> </a:t>
            </a:r>
          </a:p>
        </p:txBody>
      </p:sp>
      <p:cxnSp>
        <p:nvCxnSpPr>
          <p:cNvPr id="190" name="Shape 190"/>
          <p:cNvCxnSpPr/>
          <p:nvPr/>
        </p:nvCxnSpPr>
        <p:spPr>
          <a:xfrm flipH="1">
            <a:off x="6384025" y="1730975"/>
            <a:ext cx="104699" cy="1027500"/>
          </a:xfrm>
          <a:prstGeom prst="straightConnector1">
            <a:avLst/>
          </a:prstGeom>
          <a:noFill/>
          <a:ln w="19050" cap="flat" cmpd="sng">
            <a:solidFill>
              <a:srgbClr val="FF0000"/>
            </a:solidFill>
            <a:prstDash val="solid"/>
            <a:round/>
            <a:headEnd type="none" w="lg" len="lg"/>
            <a:tailEnd type="triangle" w="lg" len="lg"/>
          </a:ln>
        </p:spPr>
      </p:cxnSp>
      <p:cxnSp>
        <p:nvCxnSpPr>
          <p:cNvPr id="191" name="Shape 191"/>
          <p:cNvCxnSpPr/>
          <p:nvPr/>
        </p:nvCxnSpPr>
        <p:spPr>
          <a:xfrm flipH="1">
            <a:off x="5131799" y="1740875"/>
            <a:ext cx="1376700" cy="399900"/>
          </a:xfrm>
          <a:prstGeom prst="straightConnector1">
            <a:avLst/>
          </a:prstGeom>
          <a:noFill/>
          <a:ln w="19050" cap="flat" cmpd="sng">
            <a:solidFill>
              <a:srgbClr val="FF0000"/>
            </a:solidFill>
            <a:prstDash val="solid"/>
            <a:round/>
            <a:headEnd type="none" w="lg" len="lg"/>
            <a:tailEnd type="triangle" w="lg" len="lg"/>
          </a:ln>
        </p:spPr>
      </p:cxnSp>
      <p:sp>
        <p:nvSpPr>
          <p:cNvPr id="192" name="Shape 192"/>
          <p:cNvSpPr txBox="1"/>
          <p:nvPr/>
        </p:nvSpPr>
        <p:spPr>
          <a:xfrm>
            <a:off x="6201850" y="1424475"/>
            <a:ext cx="1493700" cy="306600"/>
          </a:xfrm>
          <a:prstGeom prst="rect">
            <a:avLst/>
          </a:prstGeom>
          <a:noFill/>
          <a:ln>
            <a:noFill/>
          </a:ln>
        </p:spPr>
        <p:txBody>
          <a:bodyPr lIns="91425" tIns="91425" rIns="91425" bIns="91425" anchor="t" anchorCtr="0">
            <a:noAutofit/>
          </a:bodyPr>
          <a:lstStyle/>
          <a:p>
            <a:pPr lvl="0">
              <a:spcBef>
                <a:spcPts val="0"/>
              </a:spcBef>
              <a:buNone/>
            </a:pPr>
            <a:r>
              <a:rPr lang="en">
                <a:solidFill>
                  <a:srgbClr val="FF0000"/>
                </a:solidFill>
              </a:rPr>
              <a:t>Recessions</a:t>
            </a:r>
          </a:p>
        </p:txBody>
      </p:sp>
      <p:cxnSp>
        <p:nvCxnSpPr>
          <p:cNvPr id="193" name="Shape 193"/>
          <p:cNvCxnSpPr/>
          <p:nvPr/>
        </p:nvCxnSpPr>
        <p:spPr>
          <a:xfrm flipH="1">
            <a:off x="4777574" y="1275975"/>
            <a:ext cx="286800" cy="148499"/>
          </a:xfrm>
          <a:prstGeom prst="straightConnector1">
            <a:avLst/>
          </a:prstGeom>
          <a:noFill/>
          <a:ln w="19050" cap="flat" cmpd="sng">
            <a:solidFill>
              <a:srgbClr val="FF0000"/>
            </a:solidFill>
            <a:prstDash val="solid"/>
            <a:round/>
            <a:headEnd type="none" w="lg" len="lg"/>
            <a:tailEnd type="triangle" w="lg" len="lg"/>
          </a:ln>
        </p:spPr>
      </p:cxnSp>
      <p:sp>
        <p:nvSpPr>
          <p:cNvPr id="194" name="Shape 194"/>
          <p:cNvSpPr txBox="1"/>
          <p:nvPr/>
        </p:nvSpPr>
        <p:spPr>
          <a:xfrm>
            <a:off x="5009075" y="1058475"/>
            <a:ext cx="1493700" cy="217499"/>
          </a:xfrm>
          <a:prstGeom prst="rect">
            <a:avLst/>
          </a:prstGeom>
          <a:noFill/>
          <a:ln>
            <a:noFill/>
          </a:ln>
        </p:spPr>
        <p:txBody>
          <a:bodyPr lIns="91425" tIns="91425" rIns="91425" bIns="91425" anchor="t" anchorCtr="0">
            <a:noAutofit/>
          </a:bodyPr>
          <a:lstStyle/>
          <a:p>
            <a:pPr lvl="0">
              <a:spcBef>
                <a:spcPts val="0"/>
              </a:spcBef>
              <a:buNone/>
            </a:pPr>
            <a:r>
              <a:rPr lang="en">
                <a:solidFill>
                  <a:srgbClr val="FF0000"/>
                </a:solidFill>
              </a:rPr>
              <a:t>“welfare mess”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98475" y="70596"/>
            <a:ext cx="8147099" cy="1089299"/>
          </a:xfrm>
          <a:prstGeom prst="rect">
            <a:avLst/>
          </a:prstGeom>
        </p:spPr>
        <p:txBody>
          <a:bodyPr lIns="91425" tIns="91425" rIns="91425" bIns="91425" anchor="b" anchorCtr="0">
            <a:noAutofit/>
          </a:bodyPr>
          <a:lstStyle/>
          <a:p>
            <a:pPr lvl="0">
              <a:spcBef>
                <a:spcPts val="0"/>
              </a:spcBef>
              <a:buNone/>
            </a:pPr>
            <a:r>
              <a:rPr lang="en" sz="4200"/>
              <a:t>Poverty, Sympathy and Race</a:t>
            </a:r>
          </a:p>
        </p:txBody>
      </p:sp>
      <p:sp>
        <p:nvSpPr>
          <p:cNvPr id="200" name="Shape 200"/>
          <p:cNvSpPr txBox="1">
            <a:spLocks noGrp="1"/>
          </p:cNvSpPr>
          <p:nvPr>
            <p:ph type="body" idx="1"/>
          </p:nvPr>
        </p:nvSpPr>
        <p:spPr>
          <a:xfrm>
            <a:off x="498475" y="1321173"/>
            <a:ext cx="8147099" cy="3273299"/>
          </a:xfrm>
          <a:prstGeom prst="rect">
            <a:avLst/>
          </a:prstGeom>
        </p:spPr>
        <p:txBody>
          <a:bodyPr lIns="91425" tIns="91425" rIns="91425" bIns="91425" anchor="t" anchorCtr="0">
            <a:noAutofit/>
          </a:bodyPr>
          <a:lstStyle/>
          <a:p>
            <a:pPr lvl="0">
              <a:spcBef>
                <a:spcPts val="0"/>
              </a:spcBef>
              <a:buNone/>
            </a:pPr>
            <a:endParaRPr/>
          </a:p>
        </p:txBody>
      </p:sp>
      <p:pic>
        <p:nvPicPr>
          <p:cNvPr id="201" name="Shape 201"/>
          <p:cNvPicPr preferRelativeResize="0"/>
          <p:nvPr/>
        </p:nvPicPr>
        <p:blipFill>
          <a:blip r:embed="rId3">
            <a:alphaModFix/>
          </a:blip>
          <a:stretch>
            <a:fillRect/>
          </a:stretch>
        </p:blipFill>
        <p:spPr>
          <a:xfrm>
            <a:off x="365975" y="1159900"/>
            <a:ext cx="8279599" cy="3595849"/>
          </a:xfrm>
          <a:prstGeom prst="rect">
            <a:avLst/>
          </a:prstGeom>
          <a:noFill/>
          <a:ln>
            <a:noFill/>
          </a:ln>
        </p:spPr>
      </p:pic>
      <p:sp>
        <p:nvSpPr>
          <p:cNvPr id="202" name="Shape 202"/>
          <p:cNvSpPr/>
          <p:nvPr/>
        </p:nvSpPr>
        <p:spPr>
          <a:xfrm>
            <a:off x="3570775" y="3836725"/>
            <a:ext cx="4045500" cy="188100"/>
          </a:xfrm>
          <a:prstGeom prst="rect">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03" name="Shape 203"/>
          <p:cNvCxnSpPr/>
          <p:nvPr/>
        </p:nvCxnSpPr>
        <p:spPr>
          <a:xfrm rot="10800000">
            <a:off x="7171274" y="3556850"/>
            <a:ext cx="642900" cy="19799"/>
          </a:xfrm>
          <a:prstGeom prst="straightConnector1">
            <a:avLst/>
          </a:prstGeom>
          <a:noFill/>
          <a:ln w="9525" cap="flat" cmpd="sng">
            <a:solidFill>
              <a:srgbClr val="FF0000"/>
            </a:solidFill>
            <a:prstDash val="solid"/>
            <a:round/>
            <a:headEnd type="none" w="lg" len="lg"/>
            <a:tailEnd type="triangle" w="lg" len="lg"/>
          </a:ln>
        </p:spPr>
      </p:cxnSp>
      <p:sp>
        <p:nvSpPr>
          <p:cNvPr id="204" name="Shape 204"/>
          <p:cNvSpPr txBox="1"/>
          <p:nvPr/>
        </p:nvSpPr>
        <p:spPr>
          <a:xfrm>
            <a:off x="564075" y="4755750"/>
            <a:ext cx="7883399" cy="366000"/>
          </a:xfrm>
          <a:prstGeom prst="rect">
            <a:avLst/>
          </a:prstGeom>
          <a:noFill/>
          <a:ln>
            <a:noFill/>
          </a:ln>
        </p:spPr>
        <p:txBody>
          <a:bodyPr lIns="91425" tIns="91425" rIns="91425" bIns="91425" anchor="t" anchorCtr="0">
            <a:noAutofit/>
          </a:bodyPr>
          <a:lstStyle/>
          <a:p>
            <a:pPr lvl="0" rtl="0">
              <a:spcBef>
                <a:spcPts val="0"/>
              </a:spcBef>
              <a:buNone/>
            </a:pPr>
            <a:r>
              <a:rPr lang="en"/>
              <a:t>Source: Gilens, M. How the poor became black. Race and the Politics of Welfare Reform.</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ddle">
  <a:themeElements>
    <a:clrScheme name="Saddle">
      <a:dk1>
        <a:srgbClr val="302C24"/>
      </a:dk1>
      <a:lt1>
        <a:srgbClr val="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1417</Words>
  <Application>Microsoft Office PowerPoint</Application>
  <PresentationFormat>On-screen Show (16:9)</PresentationFormat>
  <Paragraphs>133</Paragraphs>
  <Slides>28</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Noto Sans Symbols</vt:lpstr>
      <vt:lpstr>Quattrocento</vt:lpstr>
      <vt:lpstr>Arial</vt:lpstr>
      <vt:lpstr>simple-light-2</vt:lpstr>
      <vt:lpstr>Saddle</vt:lpstr>
      <vt:lpstr>Intersections between the Movement for a National Health Program and the Fight for Racial Justice</vt:lpstr>
      <vt:lpstr>History </vt:lpstr>
      <vt:lpstr>Race and the AMA</vt:lpstr>
      <vt:lpstr>PowerPoint Presentation</vt:lpstr>
      <vt:lpstr>Operation Coffee Cup</vt:lpstr>
      <vt:lpstr>PowerPoint Presentation</vt:lpstr>
      <vt:lpstr>Racism and Policy</vt:lpstr>
      <vt:lpstr>Changing Face of Poverty</vt:lpstr>
      <vt:lpstr>Poverty, Sympathy and Race</vt:lpstr>
      <vt:lpstr>ACA, 2010</vt:lpstr>
      <vt:lpstr>ACA and Race</vt:lpstr>
      <vt:lpstr>Medicaid Expansion</vt:lpstr>
      <vt:lpstr>PowerPoint Presentation</vt:lpstr>
      <vt:lpstr>PowerPoint Presentation</vt:lpstr>
      <vt:lpstr>The Coverage Gap</vt:lpstr>
      <vt:lpstr>Racial Disparities in Coverage</vt:lpstr>
      <vt:lpstr>Race and Coverage Gap</vt:lpstr>
      <vt:lpstr>PowerPoint Presentation</vt:lpstr>
      <vt:lpstr>PowerPoint Presentation</vt:lpstr>
      <vt:lpstr>PowerPoint Presentation</vt:lpstr>
      <vt:lpstr>PowerPoint Presentation</vt:lpstr>
      <vt:lpstr>We participate in this every day:  Segregated Care at Mount Sinai </vt:lpstr>
      <vt:lpstr>Segregated care at Academic Medical Centers</vt:lpstr>
      <vt:lpstr>PowerPoint Presentation</vt:lpstr>
      <vt:lpstr>Segregation in health care is intentional and rampant </vt:lpstr>
      <vt:lpstr>Discussion </vt:lpstr>
      <vt:lpstr>PowerPoint Presentation</vt:lpstr>
      <vt:lpstr>Vision for the Future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Intersections between the Movement for a National Health Program and the Fight for Racial Justice</dc:title>
  <dc:creator>Emily</dc:creator>
  <cp:lastModifiedBy>Emily</cp:lastModifiedBy>
  <cp:revision>3</cp:revision>
  <dcterms:modified xsi:type="dcterms:W3CDTF">2016-02-22T18:15:07Z</dcterms:modified>
</cp:coreProperties>
</file>